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 ContentType="image/tif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authors.xml" ContentType="application/vnd.ms-powerpoint.authors+xml"/>
  <Override PartName="/ppt/comments/modernComment_10E_7BD30EA4.xml" ContentType="application/vnd.ms-powerpoint.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67" r:id="rId2"/>
    <p:sldId id="268" r:id="rId3"/>
    <p:sldId id="269" r:id="rId4"/>
    <p:sldId id="270" r:id="rId5"/>
    <p:sldId id="271" r:id="rId6"/>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25F11F-9598-4571-3C03-07BABFF423A4}" name="Boyd, Stephanie" initials="SB" userId="S::stephanie.boyd@hubinternational.com::9d05c7ec-7c5e-41c2-bbc7-74893392e2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3B2C"/>
    <a:srgbClr val="008ABF"/>
    <a:srgbClr val="FFFFFF"/>
    <a:srgbClr val="17CFB9"/>
    <a:srgbClr val="0D7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067" autoAdjust="0"/>
  </p:normalViewPr>
  <p:slideViewPr>
    <p:cSldViewPr snapToGrid="0">
      <p:cViewPr varScale="1">
        <p:scale>
          <a:sx n="79" d="100"/>
          <a:sy n="79" d="100"/>
        </p:scale>
        <p:origin x="20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8/10/relationships/authors" Target="authors.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omments/modernComment_10E_7BD30EA4.xml><?xml version="1.0" encoding="utf-8"?>
<p188:cmLst xmlns:a="http://schemas.openxmlformats.org/drawingml/2006/main" xmlns:r="http://schemas.openxmlformats.org/officeDocument/2006/relationships" xmlns:p188="http://schemas.microsoft.com/office/powerpoint/2018/8/main">
  <p188:cm id="{17DEE321-F64C-45CA-9F8B-AF6F76D9F4F7}" authorId="{E125F11F-9598-4571-3C03-07BABFF423A4}" created="2024-09-26T19:38:37.141">
    <pc:sldMkLst xmlns:pc="http://schemas.microsoft.com/office/powerpoint/2013/main/command">
      <pc:docMk/>
      <pc:sldMk cId="2077429412" sldId="270"/>
    </pc:sldMkLst>
    <p188:txBody>
      <a:bodyPr/>
      <a:lstStyle/>
      <a:p>
        <a:r>
          <a:rPr lang="en-US"/>
          <a:t>ID Theft - Do you want to keep both ARAG and the new plan through Legal Shield in the summary, or just add Legal Shield?</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 1 Cont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B698539-F84E-9D48-395D-5D1D2F927138}"/>
              </a:ext>
            </a:extLst>
          </p:cNvPr>
          <p:cNvSpPr>
            <a:spLocks noGrp="1"/>
          </p:cNvSpPr>
          <p:nvPr>
            <p:ph type="body" sz="quarter" idx="10"/>
          </p:nvPr>
        </p:nvSpPr>
        <p:spPr>
          <a:xfrm>
            <a:off x="534988" y="4066969"/>
            <a:ext cx="6702425" cy="381000"/>
          </a:xfrm>
        </p:spPr>
        <p:txBody>
          <a:bodyPr/>
          <a:lstStyle>
            <a:lvl1pPr marL="0" indent="0">
              <a:spcBef>
                <a:spcPts val="500"/>
              </a:spcBef>
              <a:buNone/>
              <a:defRPr sz="1400" b="1"/>
            </a:lvl1pPr>
            <a:lvl2pPr>
              <a:spcBef>
                <a:spcPts val="500"/>
              </a:spcBef>
              <a:defRPr sz="1050" b="1"/>
            </a:lvl2pPr>
            <a:lvl3pPr>
              <a:spcBef>
                <a:spcPts val="500"/>
              </a:spcBef>
              <a:defRPr sz="1050" b="1"/>
            </a:lvl3pPr>
            <a:lvl4pPr>
              <a:spcBef>
                <a:spcPts val="500"/>
              </a:spcBef>
              <a:defRPr sz="1050" b="1"/>
            </a:lvl4pPr>
            <a:lvl5pPr>
              <a:spcBef>
                <a:spcPts val="500"/>
              </a:spcBef>
              <a:defRPr sz="1050" b="1"/>
            </a:lvl5pPr>
          </a:lstStyle>
          <a:p>
            <a:pPr lvl="0"/>
            <a:r>
              <a:rPr lang="en-US" dirty="0"/>
              <a:t>Click to edit Master text styles</a:t>
            </a:r>
          </a:p>
        </p:txBody>
      </p:sp>
      <p:sp>
        <p:nvSpPr>
          <p:cNvPr id="4" name="Content Placeholder 2">
            <a:extLst>
              <a:ext uri="{FF2B5EF4-FFF2-40B4-BE49-F238E27FC236}">
                <a16:creationId xmlns:a16="http://schemas.microsoft.com/office/drawing/2014/main" id="{49172F05-B958-2CAF-BBC2-B8C6DE5E1221}"/>
              </a:ext>
            </a:extLst>
          </p:cNvPr>
          <p:cNvSpPr>
            <a:spLocks noGrp="1"/>
          </p:cNvSpPr>
          <p:nvPr>
            <p:ph sz="half" idx="12"/>
          </p:nvPr>
        </p:nvSpPr>
        <p:spPr>
          <a:xfrm>
            <a:off x="534352" y="4681649"/>
            <a:ext cx="6703696" cy="4743705"/>
          </a:xfrm>
        </p:spPr>
        <p:txBody>
          <a:bodyPr>
            <a:noAutofit/>
          </a:bodyPr>
          <a:lstStyle>
            <a:lvl1pPr>
              <a:spcBef>
                <a:spcPts val="500"/>
              </a:spcBef>
              <a:defRPr sz="1200"/>
            </a:lvl1pPr>
            <a:lvl2pPr>
              <a:spcBef>
                <a:spcPts val="500"/>
              </a:spcBef>
              <a:defRPr sz="1200"/>
            </a:lvl2pPr>
            <a:lvl3pPr>
              <a:spcBef>
                <a:spcPts val="500"/>
              </a:spcBef>
              <a:defRPr sz="1200"/>
            </a:lvl3pPr>
            <a:lvl4pPr>
              <a:spcBef>
                <a:spcPts val="500"/>
              </a:spcBef>
              <a:defRPr sz="1200"/>
            </a:lvl4pPr>
            <a:lvl5pPr>
              <a:spcBef>
                <a:spcPts val="5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a:extLst>
              <a:ext uri="{FF2B5EF4-FFF2-40B4-BE49-F238E27FC236}">
                <a16:creationId xmlns:a16="http://schemas.microsoft.com/office/drawing/2014/main" id="{3B0CD4E9-FDFA-CE0E-A934-D9A0B62261E3}"/>
              </a:ext>
            </a:extLst>
          </p:cNvPr>
          <p:cNvSpPr>
            <a:spLocks noGrp="1"/>
          </p:cNvSpPr>
          <p:nvPr>
            <p:ph type="title"/>
          </p:nvPr>
        </p:nvSpPr>
        <p:spPr>
          <a:xfrm>
            <a:off x="481913" y="1000960"/>
            <a:ext cx="4915588" cy="171950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89917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 2 Cont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B698539-F84E-9D48-395D-5D1D2F927138}"/>
              </a:ext>
            </a:extLst>
          </p:cNvPr>
          <p:cNvSpPr>
            <a:spLocks noGrp="1"/>
          </p:cNvSpPr>
          <p:nvPr>
            <p:ph type="body" sz="quarter" idx="10"/>
          </p:nvPr>
        </p:nvSpPr>
        <p:spPr>
          <a:xfrm>
            <a:off x="534988" y="4066969"/>
            <a:ext cx="6702425" cy="381000"/>
          </a:xfrm>
        </p:spPr>
        <p:txBody>
          <a:bodyPr/>
          <a:lstStyle>
            <a:lvl1pPr marL="0" indent="0">
              <a:spcBef>
                <a:spcPts val="500"/>
              </a:spcBef>
              <a:buNone/>
              <a:defRPr sz="1400" b="1"/>
            </a:lvl1pPr>
            <a:lvl2pPr>
              <a:spcBef>
                <a:spcPts val="500"/>
              </a:spcBef>
              <a:defRPr sz="1050" b="1"/>
            </a:lvl2pPr>
            <a:lvl3pPr>
              <a:spcBef>
                <a:spcPts val="500"/>
              </a:spcBef>
              <a:defRPr sz="1050" b="1"/>
            </a:lvl3pPr>
            <a:lvl4pPr>
              <a:spcBef>
                <a:spcPts val="500"/>
              </a:spcBef>
              <a:defRPr sz="1050" b="1"/>
            </a:lvl4pPr>
            <a:lvl5pPr>
              <a:spcBef>
                <a:spcPts val="500"/>
              </a:spcBef>
              <a:defRPr sz="1050" b="1"/>
            </a:lvl5pPr>
          </a:lstStyle>
          <a:p>
            <a:pPr lvl="0"/>
            <a:r>
              <a:rPr lang="en-US" dirty="0"/>
              <a:t>Click to edit Master text styles</a:t>
            </a:r>
          </a:p>
        </p:txBody>
      </p:sp>
      <p:sp>
        <p:nvSpPr>
          <p:cNvPr id="8" name="Content Placeholder 2">
            <a:extLst>
              <a:ext uri="{FF2B5EF4-FFF2-40B4-BE49-F238E27FC236}">
                <a16:creationId xmlns:a16="http://schemas.microsoft.com/office/drawing/2014/main" id="{5941F0B9-3DBB-5D02-9883-F164490EF124}"/>
              </a:ext>
            </a:extLst>
          </p:cNvPr>
          <p:cNvSpPr>
            <a:spLocks noGrp="1"/>
          </p:cNvSpPr>
          <p:nvPr>
            <p:ph sz="half" idx="12"/>
          </p:nvPr>
        </p:nvSpPr>
        <p:spPr>
          <a:xfrm>
            <a:off x="534353" y="4681649"/>
            <a:ext cx="3303270" cy="4862123"/>
          </a:xfrm>
        </p:spPr>
        <p:txBody>
          <a:bodyPr>
            <a:noAutofit/>
          </a:bodyPr>
          <a:lstStyle>
            <a:lvl1pPr marL="171450" indent="-171450">
              <a:buFont typeface="Arial" panose="020B0604020202020204" pitchFamily="34" charset="0"/>
              <a:buChar cha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17E8A537-6809-A90E-A315-8561DACB6676}"/>
              </a:ext>
            </a:extLst>
          </p:cNvPr>
          <p:cNvSpPr>
            <a:spLocks noGrp="1"/>
          </p:cNvSpPr>
          <p:nvPr>
            <p:ph sz="half" idx="2"/>
          </p:nvPr>
        </p:nvSpPr>
        <p:spPr>
          <a:xfrm>
            <a:off x="3934778" y="4681649"/>
            <a:ext cx="3303270" cy="4862123"/>
          </a:xfrm>
        </p:spPr>
        <p:txBody>
          <a:bodyPr>
            <a:noAutofit/>
          </a:bodyPr>
          <a:lstStyle>
            <a:lvl1pPr marL="171450" indent="-171450">
              <a:buFont typeface="Arial" panose="020B0604020202020204" pitchFamily="34" charset="0"/>
              <a:buChar cha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F606B3B1-28DA-7366-E998-B4A03DA66760}"/>
              </a:ext>
            </a:extLst>
          </p:cNvPr>
          <p:cNvSpPr>
            <a:spLocks noGrp="1"/>
          </p:cNvSpPr>
          <p:nvPr>
            <p:ph type="title"/>
          </p:nvPr>
        </p:nvSpPr>
        <p:spPr>
          <a:xfrm>
            <a:off x="481913" y="1000960"/>
            <a:ext cx="4915588" cy="171950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729309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No Intr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4353" y="4091352"/>
            <a:ext cx="3303270" cy="5452419"/>
          </a:xfrm>
        </p:spPr>
        <p:txBody>
          <a:bodyPr>
            <a:noAutofit/>
          </a:bodyPr>
          <a:lstStyle>
            <a:lvl1pPr marL="171450" indent="-171450">
              <a:buFont typeface="Arial" panose="020B0604020202020204" pitchFamily="34" charset="0"/>
              <a:buChar cha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934778" y="4091352"/>
            <a:ext cx="3303270" cy="5452419"/>
          </a:xfrm>
        </p:spPr>
        <p:txBody>
          <a:bodyPr>
            <a:noAutofit/>
          </a:bodyPr>
          <a:lstStyle>
            <a:lvl1pPr marL="171450" indent="-171450">
              <a:buFont typeface="Arial" panose="020B0604020202020204" pitchFamily="34" charset="0"/>
              <a:buChar cha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a:extLst>
              <a:ext uri="{FF2B5EF4-FFF2-40B4-BE49-F238E27FC236}">
                <a16:creationId xmlns:a16="http://schemas.microsoft.com/office/drawing/2014/main" id="{8331D070-73B4-AE1B-33E6-363F37A02A43}"/>
              </a:ext>
            </a:extLst>
          </p:cNvPr>
          <p:cNvSpPr>
            <a:spLocks noGrp="1"/>
          </p:cNvSpPr>
          <p:nvPr>
            <p:ph type="title"/>
          </p:nvPr>
        </p:nvSpPr>
        <p:spPr>
          <a:xfrm>
            <a:off x="481913" y="1000960"/>
            <a:ext cx="4915588" cy="171950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728358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4353" y="4681648"/>
            <a:ext cx="2161222" cy="4754959"/>
          </a:xfrm>
        </p:spPr>
        <p:txBody>
          <a:bodyPr>
            <a:noAutofit/>
          </a:bodyPr>
          <a:lstStyle>
            <a:lvl1pPr marL="171450" indent="-171450">
              <a:buFont typeface="Arial" panose="020B0604020202020204" pitchFamily="34" charset="0"/>
              <a:buChar cha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805590" y="4681648"/>
            <a:ext cx="2161222" cy="4754959"/>
          </a:xfrm>
        </p:spPr>
        <p:txBody>
          <a:bodyPr>
            <a:noAutofit/>
          </a:bodyPr>
          <a:lstStyle>
            <a:lvl1pPr marL="171450" indent="-171450">
              <a:buFont typeface="Arial" panose="020B0604020202020204" pitchFamily="34" charset="0"/>
              <a:buChar cha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Content Placeholder 3">
            <a:extLst>
              <a:ext uri="{FF2B5EF4-FFF2-40B4-BE49-F238E27FC236}">
                <a16:creationId xmlns:a16="http://schemas.microsoft.com/office/drawing/2014/main" id="{07D2FADF-AAAC-A101-D58E-A44EADEF8F3C}"/>
              </a:ext>
            </a:extLst>
          </p:cNvPr>
          <p:cNvSpPr>
            <a:spLocks noGrp="1"/>
          </p:cNvSpPr>
          <p:nvPr>
            <p:ph sz="half" idx="10"/>
          </p:nvPr>
        </p:nvSpPr>
        <p:spPr>
          <a:xfrm>
            <a:off x="5076827" y="4681648"/>
            <a:ext cx="2161222" cy="4754959"/>
          </a:xfrm>
        </p:spPr>
        <p:txBody>
          <a:bodyPr>
            <a:noAutofit/>
          </a:bodyPr>
          <a:lstStyle>
            <a:lvl1pPr marL="171450" indent="-171450">
              <a:buFont typeface="Arial" panose="020B0604020202020204" pitchFamily="34" charset="0"/>
              <a:buChar cha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D9BD4BD2-464E-A081-A649-A747E86594D5}"/>
              </a:ext>
            </a:extLst>
          </p:cNvPr>
          <p:cNvSpPr>
            <a:spLocks noGrp="1"/>
          </p:cNvSpPr>
          <p:nvPr>
            <p:ph type="body" sz="quarter" idx="11"/>
          </p:nvPr>
        </p:nvSpPr>
        <p:spPr>
          <a:xfrm>
            <a:off x="535624" y="4066969"/>
            <a:ext cx="6702425" cy="381000"/>
          </a:xfrm>
        </p:spPr>
        <p:txBody>
          <a:bodyPr/>
          <a:lstStyle>
            <a:lvl1pPr marL="0" indent="0">
              <a:spcBef>
                <a:spcPts val="500"/>
              </a:spcBef>
              <a:buNone/>
              <a:defRPr sz="1400" b="1"/>
            </a:lvl1pPr>
            <a:lvl2pPr>
              <a:spcBef>
                <a:spcPts val="500"/>
              </a:spcBef>
              <a:defRPr sz="1050" b="1"/>
            </a:lvl2pPr>
            <a:lvl3pPr>
              <a:spcBef>
                <a:spcPts val="500"/>
              </a:spcBef>
              <a:defRPr sz="1050" b="1"/>
            </a:lvl3pPr>
            <a:lvl4pPr>
              <a:spcBef>
                <a:spcPts val="500"/>
              </a:spcBef>
              <a:defRPr sz="1050" b="1"/>
            </a:lvl4pPr>
            <a:lvl5pPr>
              <a:spcBef>
                <a:spcPts val="500"/>
              </a:spcBef>
              <a:defRPr sz="1050" b="1"/>
            </a:lvl5pPr>
          </a:lstStyle>
          <a:p>
            <a:pPr lvl="0"/>
            <a:r>
              <a:rPr lang="en-US" dirty="0"/>
              <a:t>Click to edit Master text styles</a:t>
            </a:r>
          </a:p>
        </p:txBody>
      </p:sp>
      <p:sp>
        <p:nvSpPr>
          <p:cNvPr id="10" name="Title Placeholder 1">
            <a:extLst>
              <a:ext uri="{FF2B5EF4-FFF2-40B4-BE49-F238E27FC236}">
                <a16:creationId xmlns:a16="http://schemas.microsoft.com/office/drawing/2014/main" id="{1A29BE7B-18FD-9DBF-829E-FE427D1D0AA1}"/>
              </a:ext>
            </a:extLst>
          </p:cNvPr>
          <p:cNvSpPr>
            <a:spLocks noGrp="1"/>
          </p:cNvSpPr>
          <p:nvPr>
            <p:ph type="title"/>
          </p:nvPr>
        </p:nvSpPr>
        <p:spPr>
          <a:xfrm>
            <a:off x="481913" y="1000960"/>
            <a:ext cx="4915588" cy="171950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149803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ntent (No Intr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4353" y="4091352"/>
            <a:ext cx="2161222" cy="5357447"/>
          </a:xfrm>
        </p:spPr>
        <p:txBody>
          <a:bodyPr>
            <a:noAutofit/>
          </a:bodyPr>
          <a:lstStyle>
            <a:lvl1pPr marL="171450" indent="-171450">
              <a:buFont typeface="Arial" panose="020B0604020202020204" pitchFamily="34" charset="0"/>
              <a:buChar cha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805590" y="4091352"/>
            <a:ext cx="2161222" cy="5357447"/>
          </a:xfrm>
        </p:spPr>
        <p:txBody>
          <a:bodyPr>
            <a:noAutofit/>
          </a:bodyPr>
          <a:lstStyle>
            <a:lvl1pPr marL="171450" indent="-171450">
              <a:buFont typeface="Arial" panose="020B0604020202020204" pitchFamily="34" charset="0"/>
              <a:buChar cha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Content Placeholder 3">
            <a:extLst>
              <a:ext uri="{FF2B5EF4-FFF2-40B4-BE49-F238E27FC236}">
                <a16:creationId xmlns:a16="http://schemas.microsoft.com/office/drawing/2014/main" id="{07D2FADF-AAAC-A101-D58E-A44EADEF8F3C}"/>
              </a:ext>
            </a:extLst>
          </p:cNvPr>
          <p:cNvSpPr>
            <a:spLocks noGrp="1"/>
          </p:cNvSpPr>
          <p:nvPr>
            <p:ph sz="half" idx="10"/>
          </p:nvPr>
        </p:nvSpPr>
        <p:spPr>
          <a:xfrm>
            <a:off x="5076827" y="4091352"/>
            <a:ext cx="2161222" cy="5357447"/>
          </a:xfrm>
        </p:spPr>
        <p:txBody>
          <a:bodyPr>
            <a:noAutofit/>
          </a:bodyPr>
          <a:lstStyle>
            <a:lvl1pPr marL="171450" indent="-171450">
              <a:buFont typeface="Arial" panose="020B0604020202020204" pitchFamily="34" charset="0"/>
              <a:buChar cha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a:extLst>
              <a:ext uri="{FF2B5EF4-FFF2-40B4-BE49-F238E27FC236}">
                <a16:creationId xmlns:a16="http://schemas.microsoft.com/office/drawing/2014/main" id="{994563C7-7DC4-1B17-2DA1-106A2BD131E9}"/>
              </a:ext>
            </a:extLst>
          </p:cNvPr>
          <p:cNvSpPr>
            <a:spLocks noGrp="1"/>
          </p:cNvSpPr>
          <p:nvPr>
            <p:ph type="title"/>
          </p:nvPr>
        </p:nvSpPr>
        <p:spPr>
          <a:xfrm>
            <a:off x="481913" y="1000960"/>
            <a:ext cx="4915588" cy="171950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1665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5002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8987" y="4091353"/>
            <a:ext cx="6703695" cy="545241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81913" y="1000960"/>
            <a:ext cx="4915588" cy="171950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2881731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txStyles>
    <p:titleStyle>
      <a:lvl1pPr algn="l" defTabSz="777240" rtl="0" eaLnBrk="1" latinLnBrk="0" hangingPunct="1">
        <a:lnSpc>
          <a:spcPct val="90000"/>
        </a:lnSpc>
        <a:spcBef>
          <a:spcPct val="0"/>
        </a:spcBef>
        <a:buNone/>
        <a:defRPr sz="3000" b="1" kern="1200" cap="all" spc="300" baseline="0">
          <a:solidFill>
            <a:schemeClr val="bg1"/>
          </a:solidFill>
          <a:latin typeface="+mj-lt"/>
          <a:ea typeface="+mj-ea"/>
          <a:cs typeface="+mj-cs"/>
        </a:defRPr>
      </a:lvl1pPr>
    </p:titleStyle>
    <p:bodyStyle>
      <a:lvl1pPr marL="194310" indent="-194310" algn="l" defTabSz="77724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1pPr>
      <a:lvl2pPr marL="582930" indent="-194310" algn="l" defTabSz="77724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2pPr>
      <a:lvl3pPr marL="971550" indent="-194310" algn="l" defTabSz="77724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3pPr>
      <a:lvl4pPr marL="1360170" indent="-194310" algn="l" defTabSz="77724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1748790" indent="-194310" algn="l" defTabSz="77724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tif"/><Relationship Id="rId2" Type="http://schemas.microsoft.com/office/2018/10/relationships/comments" Target="../comments/modernComment_10E_7BD30EA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58ADA-4BF7-3C2A-3A9F-E16EE5D55A8C}"/>
            </a:ext>
          </a:extLst>
        </p:cNvPr>
        <p:cNvGrpSpPr/>
        <p:nvPr/>
      </p:nvGrpSpPr>
      <p:grpSpPr>
        <a:xfrm>
          <a:off x="0" y="0"/>
          <a:ext cx="0" cy="0"/>
          <a:chOff x="0" y="0"/>
          <a:chExt cx="0" cy="0"/>
        </a:xfrm>
      </p:grpSpPr>
      <p:pic>
        <p:nvPicPr>
          <p:cNvPr id="19" name="Picture 18" descr="Family with baby">
            <a:extLst>
              <a:ext uri="{FF2B5EF4-FFF2-40B4-BE49-F238E27FC236}">
                <a16:creationId xmlns:a16="http://schemas.microsoft.com/office/drawing/2014/main" id="{9B7F9F0C-E597-1434-1DBB-38BB205F9FF2}"/>
              </a:ext>
            </a:extLst>
          </p:cNvPr>
          <p:cNvPicPr>
            <a:picLocks noChangeAspect="1"/>
          </p:cNvPicPr>
          <p:nvPr/>
        </p:nvPicPr>
        <p:blipFill rotWithShape="1">
          <a:blip r:embed="rId2">
            <a:extLst>
              <a:ext uri="{28A0092B-C50C-407E-A947-70E740481C1C}">
                <a14:useLocalDpi xmlns:a14="http://schemas.microsoft.com/office/drawing/2010/main" val="0"/>
              </a:ext>
            </a:extLst>
          </a:blip>
          <a:srcRect l="-15605" t="50" r="15605" b="50"/>
          <a:stretch/>
        </p:blipFill>
        <p:spPr>
          <a:xfrm>
            <a:off x="2301479" y="-1"/>
            <a:ext cx="5470922" cy="3647282"/>
          </a:xfrm>
          <a:prstGeom prst="rect">
            <a:avLst/>
          </a:prstGeom>
        </p:spPr>
      </p:pic>
      <p:sp>
        <p:nvSpPr>
          <p:cNvPr id="21" name="Freeform: Shape 20">
            <a:extLst>
              <a:ext uri="{FF2B5EF4-FFF2-40B4-BE49-F238E27FC236}">
                <a16:creationId xmlns:a16="http://schemas.microsoft.com/office/drawing/2014/main" id="{48F6A9A7-D9EB-661A-E770-598F080BFDAD}"/>
              </a:ext>
            </a:extLst>
          </p:cNvPr>
          <p:cNvSpPr/>
          <p:nvPr/>
        </p:nvSpPr>
        <p:spPr>
          <a:xfrm>
            <a:off x="1" y="0"/>
            <a:ext cx="4796599" cy="3647280"/>
          </a:xfrm>
          <a:custGeom>
            <a:avLst/>
            <a:gdLst>
              <a:gd name="connsiteX0" fmla="*/ 0 w 4796599"/>
              <a:gd name="connsiteY0" fmla="*/ 0 h 3647280"/>
              <a:gd name="connsiteX1" fmla="*/ 4796599 w 4796599"/>
              <a:gd name="connsiteY1" fmla="*/ 0 h 3647280"/>
              <a:gd name="connsiteX2" fmla="*/ 3851245 w 4796599"/>
              <a:gd name="connsiteY2" fmla="*/ 3647280 h 3647280"/>
              <a:gd name="connsiteX3" fmla="*/ 0 w 4796599"/>
              <a:gd name="connsiteY3" fmla="*/ 3647280 h 3647280"/>
            </a:gdLst>
            <a:ahLst/>
            <a:cxnLst>
              <a:cxn ang="0">
                <a:pos x="connsiteX0" y="connsiteY0"/>
              </a:cxn>
              <a:cxn ang="0">
                <a:pos x="connsiteX1" y="connsiteY1"/>
              </a:cxn>
              <a:cxn ang="0">
                <a:pos x="connsiteX2" y="connsiteY2"/>
              </a:cxn>
              <a:cxn ang="0">
                <a:pos x="connsiteX3" y="connsiteY3"/>
              </a:cxn>
            </a:cxnLst>
            <a:rect l="l" t="t" r="r" b="b"/>
            <a:pathLst>
              <a:path w="4796599" h="3647280">
                <a:moveTo>
                  <a:pt x="0" y="0"/>
                </a:moveTo>
                <a:lnTo>
                  <a:pt x="4796599" y="0"/>
                </a:lnTo>
                <a:lnTo>
                  <a:pt x="3851245" y="3647280"/>
                </a:lnTo>
                <a:lnTo>
                  <a:pt x="0" y="364728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2656E693-C764-9893-FA6E-2BEF8E3C4FD2}"/>
              </a:ext>
            </a:extLst>
          </p:cNvPr>
          <p:cNvSpPr/>
          <p:nvPr/>
        </p:nvSpPr>
        <p:spPr>
          <a:xfrm>
            <a:off x="94998" y="104775"/>
            <a:ext cx="4806377" cy="3647280"/>
          </a:xfrm>
          <a:custGeom>
            <a:avLst/>
            <a:gdLst>
              <a:gd name="connsiteX0" fmla="*/ 0 w 4806377"/>
              <a:gd name="connsiteY0" fmla="*/ 0 h 3647280"/>
              <a:gd name="connsiteX1" fmla="*/ 4806377 w 4806377"/>
              <a:gd name="connsiteY1" fmla="*/ 0 h 3647280"/>
              <a:gd name="connsiteX2" fmla="*/ 3861023 w 4806377"/>
              <a:gd name="connsiteY2" fmla="*/ 3647280 h 3647280"/>
              <a:gd name="connsiteX3" fmla="*/ 0 w 4806377"/>
              <a:gd name="connsiteY3" fmla="*/ 3647280 h 3647280"/>
            </a:gdLst>
            <a:ahLst/>
            <a:cxnLst>
              <a:cxn ang="0">
                <a:pos x="connsiteX0" y="connsiteY0"/>
              </a:cxn>
              <a:cxn ang="0">
                <a:pos x="connsiteX1" y="connsiteY1"/>
              </a:cxn>
              <a:cxn ang="0">
                <a:pos x="connsiteX2" y="connsiteY2"/>
              </a:cxn>
              <a:cxn ang="0">
                <a:pos x="connsiteX3" y="connsiteY3"/>
              </a:cxn>
            </a:cxnLst>
            <a:rect l="l" t="t" r="r" b="b"/>
            <a:pathLst>
              <a:path w="4806377" h="3647280">
                <a:moveTo>
                  <a:pt x="0" y="0"/>
                </a:moveTo>
                <a:lnTo>
                  <a:pt x="4806377" y="0"/>
                </a:lnTo>
                <a:lnTo>
                  <a:pt x="3861023" y="3647280"/>
                </a:lnTo>
                <a:lnTo>
                  <a:pt x="0" y="3647280"/>
                </a:lnTo>
                <a:close/>
              </a:path>
            </a:pathLst>
          </a:custGeom>
          <a:no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E4A0D9E9-3769-049A-1BCE-1D4A96274517}"/>
              </a:ext>
            </a:extLst>
          </p:cNvPr>
          <p:cNvGrpSpPr/>
          <p:nvPr/>
        </p:nvGrpSpPr>
        <p:grpSpPr>
          <a:xfrm>
            <a:off x="4523232" y="5011135"/>
            <a:ext cx="3122581" cy="2694209"/>
            <a:chOff x="8069755" y="1356080"/>
            <a:chExt cx="3371038" cy="1072315"/>
          </a:xfrm>
        </p:grpSpPr>
        <p:sp>
          <p:nvSpPr>
            <p:cNvPr id="12" name="TextBox 11">
              <a:extLst>
                <a:ext uri="{FF2B5EF4-FFF2-40B4-BE49-F238E27FC236}">
                  <a16:creationId xmlns:a16="http://schemas.microsoft.com/office/drawing/2014/main" id="{75692FC8-3165-C12A-1F10-15421183E2E6}"/>
                </a:ext>
              </a:extLst>
            </p:cNvPr>
            <p:cNvSpPr txBox="1"/>
            <p:nvPr/>
          </p:nvSpPr>
          <p:spPr>
            <a:xfrm>
              <a:off x="8069755" y="1356080"/>
              <a:ext cx="3243287" cy="1031590"/>
            </a:xfrm>
            <a:prstGeom prst="rect">
              <a:avLst/>
            </a:prstGeom>
            <a:solidFill>
              <a:schemeClr val="accent2"/>
            </a:solidFill>
            <a:ln>
              <a:noFill/>
            </a:ln>
          </p:spPr>
          <p:txBody>
            <a:bodyPr wrap="square" lIns="182880" tIns="182880" rIns="182880" bIns="182880" rtlCol="0">
              <a:noAutofit/>
            </a:bodyPr>
            <a:lstStyle/>
            <a:p>
              <a:r>
                <a:rPr lang="en-US" sz="2000" b="1" cap="all" spc="340" dirty="0">
                  <a:solidFill>
                    <a:schemeClr val="bg1"/>
                  </a:solidFill>
                  <a:latin typeface="+mj-lt"/>
                  <a:cs typeface="Angsana New" panose="02020603050405020304" pitchFamily="18" charset="-34"/>
                </a:rPr>
                <a:t>Take Advantage</a:t>
              </a:r>
            </a:p>
            <a:p>
              <a:r>
                <a:rPr lang="en-US" sz="1200" spc="-20" dirty="0">
                  <a:solidFill>
                    <a:schemeClr val="bg1"/>
                  </a:solidFill>
                  <a:latin typeface="+mj-lt"/>
                  <a:cs typeface="Angsana New" panose="02020603050405020304" pitchFamily="18" charset="-34"/>
                </a:rPr>
                <a:t>You can enroll in these benefits during Open Enrollment along with your other benefits, or if you experience a qualified life event midyear. </a:t>
              </a:r>
            </a:p>
            <a:p>
              <a:pPr>
                <a:spcBef>
                  <a:spcPts val="500"/>
                </a:spcBef>
              </a:pPr>
              <a:r>
                <a:rPr lang="en-US" sz="1200" spc="-20" dirty="0">
                  <a:solidFill>
                    <a:schemeClr val="bg1"/>
                  </a:solidFill>
                  <a:latin typeface="+mj-lt"/>
                  <a:cs typeface="Angsana New" panose="02020603050405020304" pitchFamily="18" charset="-34"/>
                </a:rPr>
                <a:t>For more information on these benefits, please refer to your Benefits Guide or reach out to Human Resources. </a:t>
              </a:r>
            </a:p>
          </p:txBody>
        </p:sp>
        <p:sp>
          <p:nvSpPr>
            <p:cNvPr id="13" name="Rectangle 12">
              <a:extLst>
                <a:ext uri="{FF2B5EF4-FFF2-40B4-BE49-F238E27FC236}">
                  <a16:creationId xmlns:a16="http://schemas.microsoft.com/office/drawing/2014/main" id="{229FB354-0565-3D3D-AA98-C0FA2B8BC0BF}"/>
                </a:ext>
              </a:extLst>
            </p:cNvPr>
            <p:cNvSpPr/>
            <p:nvPr/>
          </p:nvSpPr>
          <p:spPr>
            <a:xfrm>
              <a:off x="8197506" y="1396805"/>
              <a:ext cx="3243287" cy="1031590"/>
            </a:xfrm>
            <a:prstGeom prst="rect">
              <a:avLst/>
            </a:prstGeom>
            <a:no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Content Placeholder 3">
            <a:extLst>
              <a:ext uri="{FF2B5EF4-FFF2-40B4-BE49-F238E27FC236}">
                <a16:creationId xmlns:a16="http://schemas.microsoft.com/office/drawing/2014/main" id="{FAA4CD2C-1C6C-39F8-E5E7-A369DD669CFD}"/>
              </a:ext>
            </a:extLst>
          </p:cNvPr>
          <p:cNvSpPr>
            <a:spLocks noGrp="1"/>
          </p:cNvSpPr>
          <p:nvPr>
            <p:ph sz="half" idx="1"/>
          </p:nvPr>
        </p:nvSpPr>
        <p:spPr>
          <a:xfrm>
            <a:off x="481913" y="4648240"/>
            <a:ext cx="4041319" cy="4507372"/>
          </a:xfrm>
        </p:spPr>
        <p:txBody>
          <a:bodyPr/>
          <a:lstStyle/>
          <a:p>
            <a:pPr marL="0" indent="0">
              <a:spcBef>
                <a:spcPts val="1200"/>
              </a:spcBef>
              <a:buNone/>
            </a:pPr>
            <a:r>
              <a:rPr lang="en-US" sz="1600" b="1" dirty="0">
                <a:solidFill>
                  <a:schemeClr val="accent1"/>
                </a:solidFill>
              </a:rPr>
              <a:t>Paid Holidays</a:t>
            </a:r>
          </a:p>
          <a:p>
            <a:pPr marL="0" indent="0">
              <a:buNone/>
            </a:pPr>
            <a:r>
              <a:rPr lang="en-US" sz="1100" b="1" dirty="0"/>
              <a:t>Employees receive the ten (10) paid holidays below:</a:t>
            </a:r>
          </a:p>
          <a:p>
            <a:pPr marL="0" indent="0">
              <a:buNone/>
            </a:pPr>
            <a:r>
              <a:rPr lang="en-US" sz="1100" dirty="0"/>
              <a:t>	New Year’s Day	Thanksgiving Day</a:t>
            </a:r>
          </a:p>
          <a:p>
            <a:pPr marL="0" indent="0">
              <a:buNone/>
            </a:pPr>
            <a:r>
              <a:rPr lang="en-US" sz="1100" dirty="0"/>
              <a:t>	Memorial Day	Day After Thanksgiving</a:t>
            </a:r>
          </a:p>
          <a:p>
            <a:pPr marL="0" indent="0">
              <a:buNone/>
            </a:pPr>
            <a:r>
              <a:rPr lang="en-US" sz="1100" dirty="0"/>
              <a:t>	Independence Day	Christmas Eve</a:t>
            </a:r>
          </a:p>
          <a:p>
            <a:pPr marL="0" indent="0">
              <a:buNone/>
            </a:pPr>
            <a:r>
              <a:rPr lang="en-US" sz="1100" dirty="0"/>
              <a:t>	Labor Day		Christmas Day</a:t>
            </a:r>
          </a:p>
          <a:p>
            <a:pPr marL="0" indent="0">
              <a:buNone/>
            </a:pPr>
            <a:r>
              <a:rPr lang="en-US" sz="1100" dirty="0"/>
              <a:t>	Two (2) Personal Holidays per Calendar Year  </a:t>
            </a:r>
          </a:p>
          <a:p>
            <a:pPr marL="0" indent="0">
              <a:buNone/>
            </a:pPr>
            <a:r>
              <a:rPr lang="en-US" sz="1100" b="1" dirty="0"/>
              <a:t>Eligibility: </a:t>
            </a:r>
            <a:r>
              <a:rPr lang="en-US" sz="1100" i="1" dirty="0"/>
              <a:t>Employees are eligible upon hire. </a:t>
            </a:r>
          </a:p>
          <a:p>
            <a:pPr marL="0" indent="0">
              <a:spcBef>
                <a:spcPts val="1200"/>
              </a:spcBef>
              <a:buNone/>
            </a:pPr>
            <a:r>
              <a:rPr lang="en-US" sz="1600" b="1" dirty="0">
                <a:solidFill>
                  <a:schemeClr val="accent1"/>
                </a:solidFill>
              </a:rPr>
              <a:t>Paid Time off (PTO)</a:t>
            </a:r>
          </a:p>
          <a:p>
            <a:pPr marL="0" indent="0">
              <a:buNone/>
            </a:pPr>
            <a:r>
              <a:rPr lang="en-US" sz="1100" dirty="0"/>
              <a:t>Twenty (20) days per year, accrued at 3.077 hours per week. There is a cap of 240 hours. </a:t>
            </a:r>
          </a:p>
          <a:p>
            <a:pPr marL="0" indent="0">
              <a:buNone/>
            </a:pPr>
            <a:r>
              <a:rPr lang="en-US" sz="1100" b="1" dirty="0"/>
              <a:t>Eligibility: </a:t>
            </a:r>
            <a:r>
              <a:rPr lang="en-US" sz="1100" i="1" dirty="0"/>
              <a:t>Employees are immediately eligible to participate.</a:t>
            </a:r>
          </a:p>
          <a:p>
            <a:endParaRPr lang="en-US" sz="1100" b="1" dirty="0">
              <a:solidFill>
                <a:schemeClr val="accent1"/>
              </a:solidFill>
              <a:highlight>
                <a:srgbClr val="FFFF00"/>
              </a:highlight>
            </a:endParaRPr>
          </a:p>
          <a:p>
            <a:pPr marL="0" indent="0">
              <a:buNone/>
            </a:pPr>
            <a:r>
              <a:rPr lang="en-US" sz="1600" b="1" dirty="0">
                <a:solidFill>
                  <a:schemeClr val="accent1"/>
                </a:solidFill>
              </a:rPr>
              <a:t>Paid Time off Cash Out (PTO)</a:t>
            </a:r>
          </a:p>
          <a:p>
            <a:pPr marL="0" indent="0">
              <a:buNone/>
            </a:pPr>
            <a:r>
              <a:rPr lang="en-US" sz="1100" dirty="0"/>
              <a:t>Employees may request up to two (2) PTO cash-outs per calendar year of up to 80 hours total of accrued and unused PTO upon approval from their direct manager and the Corporate HR Department. </a:t>
            </a:r>
          </a:p>
          <a:p>
            <a:pPr marL="0" indent="0">
              <a:buNone/>
            </a:pPr>
            <a:r>
              <a:rPr lang="en-US" sz="1100" b="1" dirty="0"/>
              <a:t>Eligibility: </a:t>
            </a:r>
            <a:r>
              <a:rPr lang="en-US" sz="1100" i="1" dirty="0"/>
              <a:t>Employees who have been employed for at least one (1) year are eligible to participate.</a:t>
            </a:r>
          </a:p>
        </p:txBody>
      </p:sp>
      <p:sp>
        <p:nvSpPr>
          <p:cNvPr id="31" name="Text Placeholder 30">
            <a:extLst>
              <a:ext uri="{FF2B5EF4-FFF2-40B4-BE49-F238E27FC236}">
                <a16:creationId xmlns:a16="http://schemas.microsoft.com/office/drawing/2014/main" id="{BFBCDFD8-902D-DE50-AB79-233DA3EB95CC}"/>
              </a:ext>
            </a:extLst>
          </p:cNvPr>
          <p:cNvSpPr>
            <a:spLocks noGrp="1"/>
          </p:cNvSpPr>
          <p:nvPr>
            <p:ph type="body" sz="quarter" idx="11"/>
          </p:nvPr>
        </p:nvSpPr>
        <p:spPr>
          <a:xfrm>
            <a:off x="481913" y="3975928"/>
            <a:ext cx="6702425" cy="856164"/>
          </a:xfrm>
        </p:spPr>
        <p:txBody>
          <a:bodyPr/>
          <a:lstStyle/>
          <a:p>
            <a:r>
              <a:rPr lang="en-US" spc="-20" dirty="0"/>
              <a:t>Zempleo’s employees enjoy a Market-Leading Benefits Package. Following is a high-level overview of our benefits for 2025. See for Yourself!</a:t>
            </a:r>
            <a:endParaRPr lang="en-CA" spc="-20" dirty="0"/>
          </a:p>
        </p:txBody>
      </p:sp>
      <p:sp>
        <p:nvSpPr>
          <p:cNvPr id="3" name="Title 2">
            <a:extLst>
              <a:ext uri="{FF2B5EF4-FFF2-40B4-BE49-F238E27FC236}">
                <a16:creationId xmlns:a16="http://schemas.microsoft.com/office/drawing/2014/main" id="{178018BD-BCB7-47A1-2141-40D0F910A7FF}"/>
              </a:ext>
            </a:extLst>
          </p:cNvPr>
          <p:cNvSpPr>
            <a:spLocks noGrp="1"/>
          </p:cNvSpPr>
          <p:nvPr>
            <p:ph type="title"/>
          </p:nvPr>
        </p:nvSpPr>
        <p:spPr>
          <a:xfrm>
            <a:off x="481913" y="1000960"/>
            <a:ext cx="3404287" cy="1719502"/>
          </a:xfrm>
        </p:spPr>
        <p:txBody>
          <a:bodyPr>
            <a:normAutofit/>
          </a:bodyPr>
          <a:lstStyle/>
          <a:p>
            <a:r>
              <a:rPr lang="en-US" dirty="0"/>
              <a:t>Corporate benefits summary</a:t>
            </a:r>
            <a:endParaRPr lang="en-CA" dirty="0"/>
          </a:p>
        </p:txBody>
      </p:sp>
      <p:pic>
        <p:nvPicPr>
          <p:cNvPr id="5" name="Picture 4">
            <a:extLst>
              <a:ext uri="{FF2B5EF4-FFF2-40B4-BE49-F238E27FC236}">
                <a16:creationId xmlns:a16="http://schemas.microsoft.com/office/drawing/2014/main" id="{FC664155-6014-DC73-BCF1-504D953E7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6600" y="9056886"/>
            <a:ext cx="2783313" cy="612212"/>
          </a:xfrm>
          <a:prstGeom prst="rect">
            <a:avLst/>
          </a:prstGeom>
        </p:spPr>
      </p:pic>
    </p:spTree>
    <p:extLst>
      <p:ext uri="{BB962C8B-B14F-4D97-AF65-F5344CB8AC3E}">
        <p14:creationId xmlns:p14="http://schemas.microsoft.com/office/powerpoint/2010/main" val="2344727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58ADA-4BF7-3C2A-3A9F-E16EE5D55A8C}"/>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A4CD2C-1C6C-39F8-E5E7-A369DD669CFD}"/>
              </a:ext>
            </a:extLst>
          </p:cNvPr>
          <p:cNvSpPr>
            <a:spLocks noGrp="1"/>
          </p:cNvSpPr>
          <p:nvPr>
            <p:ph sz="half" idx="1"/>
          </p:nvPr>
        </p:nvSpPr>
        <p:spPr>
          <a:xfrm>
            <a:off x="278232" y="1419004"/>
            <a:ext cx="7109572" cy="7462726"/>
          </a:xfrm>
        </p:spPr>
        <p:txBody>
          <a:bodyPr/>
          <a:lstStyle/>
          <a:p>
            <a:pPr marL="0" indent="0">
              <a:spcBef>
                <a:spcPts val="1200"/>
              </a:spcBef>
              <a:buNone/>
            </a:pPr>
            <a:r>
              <a:rPr lang="en-US" sz="1600" b="1" dirty="0">
                <a:solidFill>
                  <a:schemeClr val="accent1"/>
                </a:solidFill>
              </a:rPr>
              <a:t>Medical Insurance</a:t>
            </a:r>
          </a:p>
          <a:p>
            <a:pPr marL="0" indent="0">
              <a:buNone/>
            </a:pPr>
            <a:r>
              <a:rPr lang="en-US" sz="1100" b="1" dirty="0"/>
              <a:t>Anthem Blue Cross – Offers a variety of HMO and PPO plan options.</a:t>
            </a:r>
          </a:p>
          <a:p>
            <a:r>
              <a:rPr lang="en-US" sz="1100" dirty="0"/>
              <a:t>Up to 95% of premium for </a:t>
            </a:r>
            <a:r>
              <a:rPr lang="en-US" sz="1100" u="sng" dirty="0"/>
              <a:t>employee</a:t>
            </a:r>
            <a:r>
              <a:rPr lang="en-US" sz="1100" dirty="0"/>
              <a:t> only, paid by employer.</a:t>
            </a:r>
          </a:p>
          <a:p>
            <a:r>
              <a:rPr lang="en-US" sz="1100" dirty="0"/>
              <a:t>Additional $150 for child enrollment paid by employer if enrolled in the Employee + Child(ren) plan.</a:t>
            </a:r>
          </a:p>
          <a:p>
            <a:r>
              <a:rPr lang="en-US" sz="1100" dirty="0"/>
              <a:t>Additional $250 for family enrollment paid by employer if enrolled in the Employee + Family plan.</a:t>
            </a:r>
          </a:p>
          <a:p>
            <a:pPr marL="0" indent="0">
              <a:buNone/>
            </a:pPr>
            <a:r>
              <a:rPr lang="en-US" sz="1100" b="1" dirty="0"/>
              <a:t>Eligibility: </a:t>
            </a:r>
            <a:r>
              <a:rPr lang="en-US" sz="1100" i="1" dirty="0"/>
              <a:t>Employees are eligible to participate on the first of the month following the date of hire. </a:t>
            </a:r>
          </a:p>
          <a:p>
            <a:pPr marL="0" indent="0">
              <a:spcBef>
                <a:spcPts val="1200"/>
              </a:spcBef>
              <a:buNone/>
            </a:pPr>
            <a:endParaRPr lang="en-US" sz="1600" b="1" dirty="0">
              <a:solidFill>
                <a:schemeClr val="accent1"/>
              </a:solidFill>
            </a:endParaRPr>
          </a:p>
          <a:p>
            <a:pPr marL="0" indent="0">
              <a:spcBef>
                <a:spcPts val="1200"/>
              </a:spcBef>
              <a:buNone/>
            </a:pPr>
            <a:r>
              <a:rPr lang="en-US" sz="1600" b="1" dirty="0">
                <a:solidFill>
                  <a:schemeClr val="accent1"/>
                </a:solidFill>
              </a:rPr>
              <a:t>Dental Insurance</a:t>
            </a:r>
          </a:p>
          <a:p>
            <a:pPr marL="0" indent="0">
              <a:buNone/>
            </a:pPr>
            <a:r>
              <a:rPr lang="en-US" sz="1100" b="1" dirty="0"/>
              <a:t>Principal</a:t>
            </a:r>
          </a:p>
          <a:p>
            <a:r>
              <a:rPr lang="en-US" sz="1100" dirty="0"/>
              <a:t>$1,500 annual maximum (in-network/out-of-network coverage). </a:t>
            </a:r>
          </a:p>
          <a:p>
            <a:r>
              <a:rPr lang="en-US" sz="1100" dirty="0"/>
              <a:t>95% of premium for employee only, paid by employer. </a:t>
            </a:r>
          </a:p>
          <a:p>
            <a:r>
              <a:rPr lang="en-US" sz="1100" dirty="0"/>
              <a:t>Orthodontia services available for children</a:t>
            </a:r>
          </a:p>
          <a:p>
            <a:pPr marL="0" indent="0">
              <a:buNone/>
            </a:pPr>
            <a:r>
              <a:rPr lang="en-US" sz="1100" b="1" dirty="0"/>
              <a:t>Eligibility: </a:t>
            </a:r>
            <a:r>
              <a:rPr lang="en-US" sz="1100" i="1" dirty="0"/>
              <a:t>Employees are eligible to participate on the first of the month following the date of hire.</a:t>
            </a:r>
          </a:p>
          <a:p>
            <a:endParaRPr lang="en-US" sz="1100" b="1" dirty="0">
              <a:solidFill>
                <a:schemeClr val="accent1"/>
              </a:solidFill>
              <a:highlight>
                <a:srgbClr val="FFFF00"/>
              </a:highlight>
            </a:endParaRPr>
          </a:p>
          <a:p>
            <a:pPr marL="0" indent="0">
              <a:buNone/>
            </a:pPr>
            <a:r>
              <a:rPr lang="en-US" sz="1600" b="1" dirty="0">
                <a:solidFill>
                  <a:schemeClr val="accent1"/>
                </a:solidFill>
              </a:rPr>
              <a:t>Vision Insurance</a:t>
            </a:r>
          </a:p>
          <a:p>
            <a:pPr marL="0" indent="0">
              <a:buNone/>
            </a:pPr>
            <a:r>
              <a:rPr lang="en-US" sz="1100" b="1" dirty="0"/>
              <a:t>Principal through VSP</a:t>
            </a:r>
            <a:endParaRPr lang="en-US" sz="1100" dirty="0"/>
          </a:p>
          <a:p>
            <a:r>
              <a:rPr lang="en-US" sz="1100" dirty="0"/>
              <a:t>Exam/Lens/Frame frequency – every 12 months. </a:t>
            </a:r>
          </a:p>
          <a:p>
            <a:r>
              <a:rPr lang="en-US" sz="1100" dirty="0"/>
              <a:t>95% of premium for employee only, paid by employer. </a:t>
            </a:r>
          </a:p>
          <a:p>
            <a:r>
              <a:rPr lang="en-US" sz="1100" dirty="0"/>
              <a:t>$200 allowance for frames or contact lenses – every 12 months</a:t>
            </a:r>
          </a:p>
          <a:p>
            <a:pPr marL="0" indent="0">
              <a:buNone/>
            </a:pPr>
            <a:r>
              <a:rPr lang="en-US" sz="1100" b="1" dirty="0"/>
              <a:t>Eligibility: </a:t>
            </a:r>
            <a:r>
              <a:rPr lang="en-US" sz="1100" i="1" dirty="0"/>
              <a:t>Employees are eligible to participate on the first of the month following the date of hire.</a:t>
            </a:r>
          </a:p>
          <a:p>
            <a:pPr marL="0" indent="0">
              <a:buNone/>
            </a:pPr>
            <a:endParaRPr lang="en-US" sz="1100" i="1" dirty="0"/>
          </a:p>
          <a:p>
            <a:pPr marL="0" indent="0">
              <a:spcBef>
                <a:spcPts val="1200"/>
              </a:spcBef>
              <a:buNone/>
            </a:pPr>
            <a:r>
              <a:rPr lang="en-US" sz="1600" b="1" dirty="0">
                <a:solidFill>
                  <a:schemeClr val="accent1"/>
                </a:solidFill>
              </a:rPr>
              <a:t>Accident Insurance</a:t>
            </a:r>
          </a:p>
          <a:p>
            <a:pPr marL="0" indent="0">
              <a:buNone/>
            </a:pPr>
            <a:r>
              <a:rPr lang="en-US" sz="1100" b="1" dirty="0"/>
              <a:t>Principal</a:t>
            </a:r>
          </a:p>
          <a:p>
            <a:r>
              <a:rPr lang="en-US" sz="1100" dirty="0"/>
              <a:t>Voluntary benefit that helps to fill financial gaps caused by expenses related to an injury caused by a coverage accident. </a:t>
            </a:r>
          </a:p>
          <a:p>
            <a:r>
              <a:rPr lang="en-US" sz="1100" dirty="0"/>
              <a:t>Option to purchase additional insurance for Employee, Spouse and Child coverage.</a:t>
            </a:r>
          </a:p>
          <a:p>
            <a:pPr marL="0" indent="0">
              <a:buNone/>
            </a:pPr>
            <a:r>
              <a:rPr lang="en-US" sz="1100" b="1" dirty="0"/>
              <a:t>Eligibility: </a:t>
            </a:r>
            <a:r>
              <a:rPr lang="en-US" sz="1100" i="1" dirty="0"/>
              <a:t>Employees are eligible to participate on the first of the month following the date of hire. </a:t>
            </a:r>
          </a:p>
          <a:p>
            <a:pPr marL="0" indent="0">
              <a:spcBef>
                <a:spcPts val="1200"/>
              </a:spcBef>
              <a:buNone/>
            </a:pPr>
            <a:endParaRPr lang="en-US" sz="1600" b="1" dirty="0">
              <a:solidFill>
                <a:schemeClr val="accent1"/>
              </a:solidFill>
            </a:endParaRPr>
          </a:p>
          <a:p>
            <a:pPr marL="0" indent="0">
              <a:spcBef>
                <a:spcPts val="1200"/>
              </a:spcBef>
              <a:buNone/>
            </a:pPr>
            <a:r>
              <a:rPr lang="en-US" sz="1600" b="1" dirty="0">
                <a:solidFill>
                  <a:schemeClr val="accent1"/>
                </a:solidFill>
              </a:rPr>
              <a:t>Critical Illness Insurance</a:t>
            </a:r>
          </a:p>
          <a:p>
            <a:pPr marL="0" indent="0">
              <a:buNone/>
            </a:pPr>
            <a:r>
              <a:rPr lang="en-US" sz="1100" b="1" dirty="0"/>
              <a:t>Principal</a:t>
            </a:r>
          </a:p>
          <a:p>
            <a:r>
              <a:rPr lang="en-US" sz="1100" dirty="0"/>
              <a:t>Voluntary benefit that can help protect your finances if diagnosed with a covered serious condition.</a:t>
            </a:r>
          </a:p>
          <a:p>
            <a:r>
              <a:rPr lang="en-US" sz="1100" dirty="0"/>
              <a:t>Option to purchase additional insurance for Employee and Spouse coverage.</a:t>
            </a:r>
          </a:p>
          <a:p>
            <a:pPr marL="0" indent="0">
              <a:buNone/>
            </a:pPr>
            <a:r>
              <a:rPr lang="en-US" sz="1100" b="1" dirty="0"/>
              <a:t>Eligibility: </a:t>
            </a:r>
            <a:r>
              <a:rPr lang="en-US" sz="1100" i="1" dirty="0"/>
              <a:t>Employees are eligible to participate on the first of the month following the date of hire.</a:t>
            </a:r>
          </a:p>
          <a:p>
            <a:pPr marL="0" indent="0">
              <a:buNone/>
            </a:pPr>
            <a:endParaRPr lang="en-US" sz="1100" i="1" dirty="0"/>
          </a:p>
        </p:txBody>
      </p:sp>
      <p:pic>
        <p:nvPicPr>
          <p:cNvPr id="5" name="Picture 4">
            <a:extLst>
              <a:ext uri="{FF2B5EF4-FFF2-40B4-BE49-F238E27FC236}">
                <a16:creationId xmlns:a16="http://schemas.microsoft.com/office/drawing/2014/main" id="{FC664155-6014-DC73-BCF1-504D953E7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32" y="194493"/>
            <a:ext cx="2528727" cy="556214"/>
          </a:xfrm>
          <a:prstGeom prst="rect">
            <a:avLst/>
          </a:prstGeom>
        </p:spPr>
      </p:pic>
      <p:sp>
        <p:nvSpPr>
          <p:cNvPr id="8" name="Title 7">
            <a:extLst>
              <a:ext uri="{FF2B5EF4-FFF2-40B4-BE49-F238E27FC236}">
                <a16:creationId xmlns:a16="http://schemas.microsoft.com/office/drawing/2014/main" id="{2D2507FC-1A74-9286-04DD-6F38EF2AA5D3}"/>
              </a:ext>
            </a:extLst>
          </p:cNvPr>
          <p:cNvSpPr>
            <a:spLocks noGrp="1"/>
          </p:cNvSpPr>
          <p:nvPr>
            <p:ph type="title"/>
          </p:nvPr>
        </p:nvSpPr>
        <p:spPr>
          <a:xfrm>
            <a:off x="4270795" y="8252"/>
            <a:ext cx="3501605" cy="890315"/>
          </a:xfrm>
          <a:solidFill>
            <a:srgbClr val="008ABF"/>
          </a:solidFill>
        </p:spPr>
        <p:txBody>
          <a:bodyPr>
            <a:noAutofit/>
          </a:bodyPr>
          <a:lstStyle/>
          <a:p>
            <a:r>
              <a:rPr lang="en-US" sz="2000" dirty="0"/>
              <a:t>Solutions. Compliance. Excellence</a:t>
            </a:r>
          </a:p>
        </p:txBody>
      </p:sp>
    </p:spTree>
    <p:extLst>
      <p:ext uri="{BB962C8B-B14F-4D97-AF65-F5344CB8AC3E}">
        <p14:creationId xmlns:p14="http://schemas.microsoft.com/office/powerpoint/2010/main" val="767675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58ADA-4BF7-3C2A-3A9F-E16EE5D55A8C}"/>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A4CD2C-1C6C-39F8-E5E7-A369DD669CFD}"/>
              </a:ext>
            </a:extLst>
          </p:cNvPr>
          <p:cNvSpPr>
            <a:spLocks noGrp="1"/>
          </p:cNvSpPr>
          <p:nvPr>
            <p:ph sz="half" idx="1"/>
          </p:nvPr>
        </p:nvSpPr>
        <p:spPr>
          <a:xfrm>
            <a:off x="384594" y="1385607"/>
            <a:ext cx="7109572" cy="8210191"/>
          </a:xfrm>
        </p:spPr>
        <p:txBody>
          <a:bodyPr/>
          <a:lstStyle/>
          <a:p>
            <a:pPr marL="0" indent="0">
              <a:buNone/>
            </a:pPr>
            <a:r>
              <a:rPr lang="en-US" sz="1600" b="1" dirty="0">
                <a:solidFill>
                  <a:schemeClr val="accent1"/>
                </a:solidFill>
              </a:rPr>
              <a:t>Long Term Disability (LTD)</a:t>
            </a:r>
          </a:p>
          <a:p>
            <a:pPr marL="0" indent="0">
              <a:buNone/>
            </a:pPr>
            <a:r>
              <a:rPr lang="en-US" sz="1100" b="1" dirty="0"/>
              <a:t>Principal </a:t>
            </a:r>
            <a:endParaRPr lang="en-US" sz="1100" dirty="0"/>
          </a:p>
          <a:p>
            <a:r>
              <a:rPr lang="en-US" sz="1100" dirty="0"/>
              <a:t>Minimum 60% salary replacement up to $6,000 monthly maximum. </a:t>
            </a:r>
          </a:p>
          <a:p>
            <a:r>
              <a:rPr lang="en-US" sz="1100" dirty="0"/>
              <a:t>100% paid by employer.</a:t>
            </a:r>
          </a:p>
          <a:p>
            <a:pPr marL="0" indent="0">
              <a:buNone/>
            </a:pPr>
            <a:r>
              <a:rPr lang="en-US" sz="1100" b="1" dirty="0"/>
              <a:t>Eligibility: </a:t>
            </a:r>
            <a:r>
              <a:rPr lang="en-US" sz="1100" i="1" dirty="0"/>
              <a:t>Employees are eligible to participate on the first of the month following the date of hire.</a:t>
            </a:r>
          </a:p>
          <a:p>
            <a:pPr marL="0" indent="0">
              <a:buNone/>
            </a:pPr>
            <a:endParaRPr lang="en-US" sz="1600" b="1" dirty="0">
              <a:solidFill>
                <a:schemeClr val="accent1"/>
              </a:solidFill>
            </a:endParaRPr>
          </a:p>
          <a:p>
            <a:pPr marL="0" indent="0">
              <a:buNone/>
            </a:pPr>
            <a:r>
              <a:rPr lang="en-US" sz="1600" b="1" dirty="0">
                <a:solidFill>
                  <a:schemeClr val="accent1"/>
                </a:solidFill>
              </a:rPr>
              <a:t>Short Term Disability (STD)</a:t>
            </a:r>
          </a:p>
          <a:p>
            <a:pPr marL="0" indent="0">
              <a:buNone/>
            </a:pPr>
            <a:r>
              <a:rPr lang="en-US" sz="1100" b="1" dirty="0"/>
              <a:t>Principal </a:t>
            </a:r>
            <a:endParaRPr lang="en-US" sz="1100" dirty="0"/>
          </a:p>
          <a:p>
            <a:r>
              <a:rPr lang="en-US" sz="1100" dirty="0"/>
              <a:t>Minimum 20% salary replacement up to $1,000/week maximum for CA employees. Minimum 60% salary replacement up to $2,400/week maximum for Non-CA employees. </a:t>
            </a:r>
          </a:p>
          <a:p>
            <a:r>
              <a:rPr lang="en-US" sz="1100" dirty="0"/>
              <a:t>100% paid by employer.</a:t>
            </a:r>
          </a:p>
          <a:p>
            <a:pPr marL="0" indent="0">
              <a:buNone/>
            </a:pPr>
            <a:r>
              <a:rPr lang="en-US" sz="1100" b="1" dirty="0"/>
              <a:t>Eligibility: </a:t>
            </a:r>
            <a:r>
              <a:rPr lang="en-US" sz="1100" i="1" dirty="0"/>
              <a:t>Employees are eligible to participate on the first of the month following the date of hire.</a:t>
            </a:r>
          </a:p>
          <a:p>
            <a:pPr marL="0" indent="0">
              <a:buNone/>
            </a:pPr>
            <a:endParaRPr lang="en-US" sz="1100" i="1" dirty="0"/>
          </a:p>
          <a:p>
            <a:pPr marL="0" indent="0">
              <a:spcBef>
                <a:spcPts val="1200"/>
              </a:spcBef>
              <a:buNone/>
            </a:pPr>
            <a:r>
              <a:rPr lang="en-US" sz="1600" b="1" dirty="0">
                <a:solidFill>
                  <a:schemeClr val="accent1"/>
                </a:solidFill>
              </a:rPr>
              <a:t>Life / AD&amp;D Insurance</a:t>
            </a:r>
          </a:p>
          <a:p>
            <a:pPr marL="0" indent="0">
              <a:buNone/>
            </a:pPr>
            <a:r>
              <a:rPr lang="en-US" sz="1100" b="1" dirty="0"/>
              <a:t>Principal</a:t>
            </a:r>
          </a:p>
          <a:p>
            <a:r>
              <a:rPr lang="en-US" sz="1100" dirty="0"/>
              <a:t>Minimum $50,000 coverage. 100% paid by employer.</a:t>
            </a:r>
          </a:p>
          <a:p>
            <a:r>
              <a:rPr lang="en-US" sz="1100" dirty="0"/>
              <a:t>Option to purchase additional insurance for Employee, Spouse and/or Child coverage.</a:t>
            </a:r>
          </a:p>
          <a:p>
            <a:pPr marL="0" indent="0">
              <a:buNone/>
            </a:pPr>
            <a:r>
              <a:rPr lang="en-US" sz="1100" b="1" dirty="0"/>
              <a:t>Eligibility: </a:t>
            </a:r>
            <a:r>
              <a:rPr lang="en-US" sz="1100" i="1" dirty="0"/>
              <a:t>Employees are eligible to participate on the first of the month following the date of hire. </a:t>
            </a:r>
          </a:p>
          <a:p>
            <a:pPr marL="0" indent="0">
              <a:spcBef>
                <a:spcPts val="1200"/>
              </a:spcBef>
              <a:buNone/>
            </a:pPr>
            <a:endParaRPr lang="en-US" sz="1600" b="1" dirty="0">
              <a:solidFill>
                <a:schemeClr val="accent1"/>
              </a:solidFill>
            </a:endParaRPr>
          </a:p>
          <a:p>
            <a:pPr marL="0" indent="0">
              <a:spcBef>
                <a:spcPts val="1200"/>
              </a:spcBef>
              <a:buNone/>
            </a:pPr>
            <a:r>
              <a:rPr lang="en-US" sz="1600" b="1" dirty="0">
                <a:solidFill>
                  <a:schemeClr val="accent1"/>
                </a:solidFill>
              </a:rPr>
              <a:t>Employee Assistance Program (EAP)</a:t>
            </a:r>
          </a:p>
          <a:p>
            <a:pPr marL="0" indent="0">
              <a:buNone/>
            </a:pPr>
            <a:r>
              <a:rPr lang="en-US" sz="1100" b="1" dirty="0"/>
              <a:t>Magellan Healthcare via Principal Life</a:t>
            </a:r>
          </a:p>
          <a:p>
            <a:r>
              <a:rPr lang="en-US" sz="1100" dirty="0"/>
              <a:t>Employees and their family have access to free, confidential resources to help handle life’s everyday challenges such as legal services, consultation with a licensed mental health professional, and much more. </a:t>
            </a:r>
          </a:p>
          <a:p>
            <a:r>
              <a:rPr lang="en-US" sz="1100" dirty="0"/>
              <a:t>100% paid by employer.</a:t>
            </a:r>
          </a:p>
          <a:p>
            <a:pPr marL="0" indent="0">
              <a:buNone/>
            </a:pPr>
            <a:r>
              <a:rPr lang="en-US" sz="1100" b="1" dirty="0"/>
              <a:t>Eligibility: </a:t>
            </a:r>
            <a:r>
              <a:rPr lang="en-US" sz="1100" i="1" dirty="0"/>
              <a:t>Employees are eligible to participate on the first of the month following the date of hire.</a:t>
            </a:r>
          </a:p>
          <a:p>
            <a:pPr marL="0" indent="0">
              <a:buNone/>
            </a:pPr>
            <a:endParaRPr lang="en-US" sz="1600" b="1" dirty="0">
              <a:solidFill>
                <a:schemeClr val="accent1"/>
              </a:solidFill>
            </a:endParaRPr>
          </a:p>
          <a:p>
            <a:pPr marL="0" indent="0">
              <a:buNone/>
            </a:pPr>
            <a:r>
              <a:rPr lang="en-US" sz="1600" b="1" dirty="0">
                <a:solidFill>
                  <a:schemeClr val="accent1"/>
                </a:solidFill>
              </a:rPr>
              <a:t>401(k) Plan</a:t>
            </a:r>
          </a:p>
          <a:p>
            <a:pPr marL="0" indent="0">
              <a:buNone/>
            </a:pPr>
            <a:r>
              <a:rPr lang="en-US" sz="1100" b="1" dirty="0" err="1"/>
              <a:t>EmPower</a:t>
            </a:r>
            <a:r>
              <a:rPr lang="en-US" sz="1100" b="1" dirty="0"/>
              <a:t> </a:t>
            </a:r>
            <a:endParaRPr lang="en-US" sz="1100" dirty="0"/>
          </a:p>
          <a:p>
            <a:r>
              <a:rPr lang="en-US" sz="1100" dirty="0"/>
              <a:t>Employees may participate in Zempleo’s 401(k) retirement plan, via traditional pre-tax contributions and/or ROTH post-tax contributions. Employees may contribute up to 90% of their salary, up to certain maximum allowable amounts. Employees may select from a wide array of funds. </a:t>
            </a:r>
          </a:p>
          <a:p>
            <a:r>
              <a:rPr lang="en-US" sz="1100" dirty="0"/>
              <a:t>Auto Enrollment: Once an Employee is eligible to participate in the Plan, they will have 30 days from the date of eligibility to enroll or opt out of participation. If they don’t enroll or </a:t>
            </a:r>
            <a:r>
              <a:rPr lang="en-US" sz="1100" dirty="0" err="1"/>
              <a:t>Opt</a:t>
            </a:r>
            <a:r>
              <a:rPr lang="en-US" sz="1100" dirty="0"/>
              <a:t> Out, they will automatically be enrolled into the plan with a contribution rate of 3%.</a:t>
            </a:r>
          </a:p>
          <a:p>
            <a:pPr marL="0" indent="0">
              <a:buNone/>
            </a:pPr>
            <a:r>
              <a:rPr lang="en-US" sz="1100" b="1" dirty="0"/>
              <a:t>Eligibility: </a:t>
            </a:r>
            <a:r>
              <a:rPr lang="en-US" sz="1100" i="1" dirty="0"/>
              <a:t>Employees must be at least 21 years of age, have completed one (1) month of service and have worked at least one (1) hour. Eligible employees may enroll immediately. </a:t>
            </a:r>
          </a:p>
          <a:p>
            <a:pPr marL="0" indent="0">
              <a:buNone/>
            </a:pPr>
            <a:endParaRPr lang="en-US" sz="1100" i="1" dirty="0"/>
          </a:p>
          <a:p>
            <a:pPr marL="0" indent="0">
              <a:buNone/>
            </a:pPr>
            <a:endParaRPr lang="en-US" sz="1100" dirty="0"/>
          </a:p>
        </p:txBody>
      </p:sp>
      <p:pic>
        <p:nvPicPr>
          <p:cNvPr id="5" name="Picture 4">
            <a:extLst>
              <a:ext uri="{FF2B5EF4-FFF2-40B4-BE49-F238E27FC236}">
                <a16:creationId xmlns:a16="http://schemas.microsoft.com/office/drawing/2014/main" id="{FC664155-6014-DC73-BCF1-504D953E7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594" y="293443"/>
            <a:ext cx="2783313" cy="612212"/>
          </a:xfrm>
          <a:prstGeom prst="rect">
            <a:avLst/>
          </a:prstGeom>
        </p:spPr>
      </p:pic>
      <p:sp>
        <p:nvSpPr>
          <p:cNvPr id="7" name="Title 7">
            <a:extLst>
              <a:ext uri="{FF2B5EF4-FFF2-40B4-BE49-F238E27FC236}">
                <a16:creationId xmlns:a16="http://schemas.microsoft.com/office/drawing/2014/main" id="{FB460635-41E6-D0B3-FA6F-2F81104D220E}"/>
              </a:ext>
            </a:extLst>
          </p:cNvPr>
          <p:cNvSpPr txBox="1">
            <a:spLocks/>
          </p:cNvSpPr>
          <p:nvPr/>
        </p:nvSpPr>
        <p:spPr>
          <a:xfrm>
            <a:off x="4270795" y="8252"/>
            <a:ext cx="3501605" cy="890315"/>
          </a:xfrm>
          <a:prstGeom prst="rect">
            <a:avLst/>
          </a:prstGeom>
          <a:solidFill>
            <a:srgbClr val="008ABF"/>
          </a:solidFill>
        </p:spPr>
        <p:txBody>
          <a:bodyPr vert="horz" lIns="91440" tIns="45720" rIns="91440" bIns="45720" rtlCol="0" anchor="ctr">
            <a:noAutofit/>
          </a:bodyPr>
          <a:lstStyle>
            <a:lvl1pPr algn="l" defTabSz="777240" rtl="0" eaLnBrk="1" latinLnBrk="0" hangingPunct="1">
              <a:lnSpc>
                <a:spcPct val="90000"/>
              </a:lnSpc>
              <a:spcBef>
                <a:spcPct val="0"/>
              </a:spcBef>
              <a:buNone/>
              <a:defRPr sz="3000" b="1" kern="1200" cap="all" spc="300" baseline="0">
                <a:solidFill>
                  <a:schemeClr val="bg1"/>
                </a:solidFill>
                <a:latin typeface="+mj-lt"/>
                <a:ea typeface="+mj-ea"/>
                <a:cs typeface="+mj-cs"/>
              </a:defRPr>
            </a:lvl1pPr>
          </a:lstStyle>
          <a:p>
            <a:r>
              <a:rPr lang="en-US" sz="2000"/>
              <a:t>Solutions. Compliance. Excellence</a:t>
            </a:r>
            <a:endParaRPr lang="en-US" sz="2000" dirty="0"/>
          </a:p>
        </p:txBody>
      </p:sp>
    </p:spTree>
    <p:extLst>
      <p:ext uri="{BB962C8B-B14F-4D97-AF65-F5344CB8AC3E}">
        <p14:creationId xmlns:p14="http://schemas.microsoft.com/office/powerpoint/2010/main" val="669018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58ADA-4BF7-3C2A-3A9F-E16EE5D55A8C}"/>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A4CD2C-1C6C-39F8-E5E7-A369DD669CFD}"/>
              </a:ext>
            </a:extLst>
          </p:cNvPr>
          <p:cNvSpPr>
            <a:spLocks noGrp="1"/>
          </p:cNvSpPr>
          <p:nvPr>
            <p:ph sz="half" idx="1"/>
          </p:nvPr>
        </p:nvSpPr>
        <p:spPr>
          <a:xfrm>
            <a:off x="384594" y="1202727"/>
            <a:ext cx="7109572" cy="8709369"/>
          </a:xfrm>
        </p:spPr>
        <p:txBody>
          <a:bodyPr/>
          <a:lstStyle/>
          <a:p>
            <a:pPr marL="0" indent="0">
              <a:buNone/>
            </a:pPr>
            <a:r>
              <a:rPr lang="en-US" sz="1600" b="1" dirty="0">
                <a:solidFill>
                  <a:schemeClr val="accent1"/>
                </a:solidFill>
              </a:rPr>
              <a:t>Whole Life Plan</a:t>
            </a:r>
          </a:p>
          <a:p>
            <a:pPr marL="0" indent="0">
              <a:buNone/>
            </a:pPr>
            <a:r>
              <a:rPr lang="en-US" sz="1100" b="1" dirty="0"/>
              <a:t>Western Southern </a:t>
            </a:r>
            <a:endParaRPr lang="en-US" sz="1100" dirty="0"/>
          </a:p>
          <a:p>
            <a:r>
              <a:rPr lang="en-US" sz="1100" dirty="0"/>
              <a:t>To help prepare your family for the unexpected, you have the option to purchase whole life insurance in the event of your death. Whole life policies also build cash value over time that grows tax-deferred and can be used as savings.</a:t>
            </a:r>
          </a:p>
          <a:p>
            <a:pPr>
              <a:lnSpc>
                <a:spcPct val="100000"/>
              </a:lnSpc>
            </a:pPr>
            <a:r>
              <a:rPr lang="en-US" sz="1100" dirty="0"/>
              <a:t>100% paid by employee.</a:t>
            </a:r>
          </a:p>
          <a:p>
            <a:pPr marL="0" indent="0">
              <a:lnSpc>
                <a:spcPct val="100000"/>
              </a:lnSpc>
              <a:buNone/>
            </a:pPr>
            <a:r>
              <a:rPr lang="en-US" sz="1100" b="1" dirty="0"/>
              <a:t>Eligibility: </a:t>
            </a:r>
            <a:r>
              <a:rPr lang="en-US" sz="1100" i="1" dirty="0"/>
              <a:t>Employees are immediately eligible to participate.</a:t>
            </a:r>
          </a:p>
          <a:p>
            <a:pPr marL="0" indent="0">
              <a:spcBef>
                <a:spcPts val="0"/>
              </a:spcBef>
              <a:buNone/>
            </a:pPr>
            <a:endParaRPr lang="en-US" sz="1600" b="1" dirty="0">
              <a:solidFill>
                <a:schemeClr val="accent1"/>
              </a:solidFill>
            </a:endParaRPr>
          </a:p>
          <a:p>
            <a:pPr marL="0" indent="0">
              <a:spcBef>
                <a:spcPts val="0"/>
              </a:spcBef>
              <a:buNone/>
            </a:pPr>
            <a:r>
              <a:rPr lang="en-US" sz="1600" b="1" dirty="0">
                <a:solidFill>
                  <a:schemeClr val="accent1"/>
                </a:solidFill>
              </a:rPr>
              <a:t>Vehicle Protection Plan</a:t>
            </a:r>
          </a:p>
          <a:p>
            <a:pPr marL="0" indent="0">
              <a:buNone/>
            </a:pPr>
            <a:r>
              <a:rPr lang="en-US" sz="1100" b="1" dirty="0"/>
              <a:t>healthCAR </a:t>
            </a:r>
            <a:endParaRPr lang="en-US" sz="1100" dirty="0"/>
          </a:p>
          <a:p>
            <a:r>
              <a:rPr lang="en-US" sz="1100" dirty="0"/>
              <a:t>This benefit is a vehicle warranty plan that can provide significant cost savings when you are in need of car repairs with nationwide coverage. </a:t>
            </a:r>
          </a:p>
          <a:p>
            <a:r>
              <a:rPr lang="en-US" sz="1100" dirty="0"/>
              <a:t>24/7 – 365 days of Emergency Roadside Assistance</a:t>
            </a:r>
          </a:p>
          <a:p>
            <a:pPr marL="0" indent="0">
              <a:buNone/>
            </a:pPr>
            <a:r>
              <a:rPr lang="en-US" sz="1100" b="1" dirty="0"/>
              <a:t>Eligibility: </a:t>
            </a:r>
            <a:r>
              <a:rPr lang="en-US" sz="1100" i="1" dirty="0"/>
              <a:t>Employees are immediately eligible to participate.</a:t>
            </a:r>
          </a:p>
          <a:p>
            <a:pPr marL="0" indent="0">
              <a:spcBef>
                <a:spcPts val="1200"/>
              </a:spcBef>
              <a:buNone/>
            </a:pPr>
            <a:r>
              <a:rPr lang="en-US" sz="1600" b="1" dirty="0">
                <a:solidFill>
                  <a:schemeClr val="accent1"/>
                </a:solidFill>
              </a:rPr>
              <a:t>Commuter Benefits Program</a:t>
            </a:r>
          </a:p>
          <a:p>
            <a:pPr marL="0" indent="0">
              <a:buNone/>
            </a:pPr>
            <a:r>
              <a:rPr lang="en-US" sz="1100" b="1" dirty="0" err="1"/>
              <a:t>EdenRed</a:t>
            </a:r>
            <a:r>
              <a:rPr lang="en-US" sz="1100" b="1" dirty="0"/>
              <a:t> Commuter Checks</a:t>
            </a:r>
          </a:p>
          <a:p>
            <a:r>
              <a:rPr lang="en-US" sz="1100" dirty="0"/>
              <a:t>Zempleo offers two types of commuter cost savings: public transportation tickets and/or monthly parking permits can be purchased online and paid for through payroll deductions on a pre-tax basis. 100% paid by employee.</a:t>
            </a:r>
          </a:p>
          <a:p>
            <a:pPr marL="0" indent="0">
              <a:spcBef>
                <a:spcPts val="0"/>
              </a:spcBef>
              <a:buNone/>
            </a:pPr>
            <a:r>
              <a:rPr lang="en-US" sz="1100" b="1" dirty="0"/>
              <a:t>Eligibility: </a:t>
            </a:r>
            <a:r>
              <a:rPr lang="en-US" sz="1100" i="1" dirty="0"/>
              <a:t>Employees are immediately eligible to participate. </a:t>
            </a:r>
          </a:p>
          <a:p>
            <a:pPr marL="0" indent="0">
              <a:spcBef>
                <a:spcPts val="0"/>
              </a:spcBef>
              <a:buNone/>
            </a:pPr>
            <a:endParaRPr lang="en-US" sz="1600" b="1" dirty="0">
              <a:solidFill>
                <a:schemeClr val="accent1"/>
              </a:solidFill>
            </a:endParaRPr>
          </a:p>
          <a:p>
            <a:pPr marL="0" indent="0">
              <a:spcBef>
                <a:spcPts val="0"/>
              </a:spcBef>
              <a:buNone/>
            </a:pPr>
            <a:r>
              <a:rPr lang="en-US" sz="1600" b="1" dirty="0">
                <a:solidFill>
                  <a:schemeClr val="accent1"/>
                </a:solidFill>
              </a:rPr>
              <a:t>Travel Assistance</a:t>
            </a:r>
          </a:p>
          <a:p>
            <a:pPr marL="0" indent="0">
              <a:buNone/>
            </a:pPr>
            <a:r>
              <a:rPr lang="en-US" sz="1100" b="1" dirty="0"/>
              <a:t>AXA Assistance USA</a:t>
            </a:r>
          </a:p>
          <a:p>
            <a:r>
              <a:rPr lang="en-US" sz="1100" dirty="0"/>
              <a:t>This benefit includes pre-trip information that helps employees feel safe and secure while traveling.</a:t>
            </a:r>
          </a:p>
          <a:p>
            <a:r>
              <a:rPr lang="en-US" sz="1100" dirty="0"/>
              <a:t>It also gives you access to medical professionals across the globe for medical assistance when traveling 100+ miles away from home for 90 days or less when unexpected detours arise</a:t>
            </a:r>
          </a:p>
          <a:p>
            <a:r>
              <a:rPr lang="en-US" sz="1100" dirty="0"/>
              <a:t>100% paid by employer.</a:t>
            </a:r>
          </a:p>
          <a:p>
            <a:pPr marL="0" indent="0">
              <a:spcBef>
                <a:spcPts val="0"/>
              </a:spcBef>
              <a:buNone/>
            </a:pPr>
            <a:r>
              <a:rPr lang="en-US" sz="1100" b="1" dirty="0"/>
              <a:t>Eligibility: </a:t>
            </a:r>
            <a:r>
              <a:rPr lang="en-US" sz="1100" i="1" dirty="0"/>
              <a:t>Employees are immediately eligible to participate.</a:t>
            </a:r>
          </a:p>
          <a:p>
            <a:pPr marL="0" indent="0">
              <a:spcBef>
                <a:spcPts val="0"/>
              </a:spcBef>
              <a:buNone/>
            </a:pPr>
            <a:endParaRPr lang="en-US" sz="1100" i="1" dirty="0"/>
          </a:p>
          <a:p>
            <a:pPr marL="0" indent="0">
              <a:spcBef>
                <a:spcPts val="0"/>
              </a:spcBef>
              <a:buNone/>
            </a:pPr>
            <a:r>
              <a:rPr lang="en-US" sz="1600" b="1" dirty="0">
                <a:solidFill>
                  <a:schemeClr val="accent1"/>
                </a:solidFill>
              </a:rPr>
              <a:t>Identity Theft Protection</a:t>
            </a:r>
          </a:p>
          <a:p>
            <a:pPr marL="0" indent="0">
              <a:buNone/>
            </a:pPr>
            <a:r>
              <a:rPr lang="en-US" sz="1100" b="1" dirty="0">
                <a:highlight>
                  <a:srgbClr val="FFFF00"/>
                </a:highlight>
              </a:rPr>
              <a:t>ARAG </a:t>
            </a:r>
            <a:endParaRPr lang="en-US" sz="1100" dirty="0">
              <a:highlight>
                <a:srgbClr val="FFFF00"/>
              </a:highlight>
            </a:endParaRPr>
          </a:p>
          <a:p>
            <a:r>
              <a:rPr lang="en-US" sz="1100" dirty="0"/>
              <a:t>Services are available 24/7 whether home or away.</a:t>
            </a:r>
          </a:p>
          <a:p>
            <a:r>
              <a:rPr lang="en-US" sz="1100" dirty="0"/>
              <a:t>Protection is provided two ways: Educational materials to help prevent identity theft. And access to caseworkers who can help victims resolve problems that result from identity theft.</a:t>
            </a:r>
          </a:p>
          <a:p>
            <a:r>
              <a:rPr lang="en-US" sz="1100" dirty="0">
                <a:highlight>
                  <a:srgbClr val="FFFF00"/>
                </a:highlight>
              </a:rPr>
              <a:t>100% paid by employer.</a:t>
            </a:r>
          </a:p>
          <a:p>
            <a:pPr marL="0" indent="0">
              <a:buNone/>
            </a:pPr>
            <a:r>
              <a:rPr lang="en-US" sz="1100" b="1" dirty="0"/>
              <a:t>Eligibility: </a:t>
            </a:r>
            <a:r>
              <a:rPr lang="en-US" sz="1100" i="1" dirty="0"/>
              <a:t>Employees are immediately eligible to participate.</a:t>
            </a:r>
          </a:p>
          <a:p>
            <a:pPr marL="0" indent="0">
              <a:buNone/>
            </a:pPr>
            <a:endParaRPr lang="en-US" sz="1100" dirty="0"/>
          </a:p>
          <a:p>
            <a:pPr marL="0" indent="0">
              <a:buNone/>
            </a:pPr>
            <a:r>
              <a:rPr lang="en-US" sz="1600" b="1" dirty="0">
                <a:solidFill>
                  <a:schemeClr val="accent1"/>
                </a:solidFill>
              </a:rPr>
              <a:t>Pet Insurance</a:t>
            </a:r>
          </a:p>
          <a:p>
            <a:pPr marL="0" indent="0">
              <a:buNone/>
            </a:pPr>
            <a:r>
              <a:rPr lang="en-US" sz="1100" b="1" dirty="0"/>
              <a:t>Spot</a:t>
            </a:r>
          </a:p>
          <a:p>
            <a:r>
              <a:rPr lang="en-US" sz="1100" dirty="0"/>
              <a:t>Helps you protect your pet in case of accidents, illnesses, and emergencies.</a:t>
            </a:r>
          </a:p>
          <a:p>
            <a:r>
              <a:rPr lang="en-US" sz="1100" dirty="0"/>
              <a:t>Provides access to a 24/7 pet Tele-health Helpline to ask vets questions about pet health, behavior, and wellness. </a:t>
            </a:r>
          </a:p>
          <a:p>
            <a:pPr>
              <a:lnSpc>
                <a:spcPct val="100000"/>
              </a:lnSpc>
            </a:pPr>
            <a:r>
              <a:rPr lang="en-US" sz="1100" dirty="0"/>
              <a:t>100% paid by employee.</a:t>
            </a:r>
          </a:p>
          <a:p>
            <a:pPr marL="0" indent="0">
              <a:lnSpc>
                <a:spcPct val="100000"/>
              </a:lnSpc>
              <a:buNone/>
            </a:pPr>
            <a:r>
              <a:rPr lang="en-US" sz="1100" b="1" dirty="0"/>
              <a:t>Eligibility: </a:t>
            </a:r>
            <a:r>
              <a:rPr lang="en-US" sz="1100" i="1" dirty="0"/>
              <a:t>Employees are immediately eligible to participate.</a:t>
            </a:r>
          </a:p>
          <a:p>
            <a:endParaRPr lang="en-US" sz="1100" dirty="0"/>
          </a:p>
        </p:txBody>
      </p:sp>
      <p:pic>
        <p:nvPicPr>
          <p:cNvPr id="5" name="Picture 4">
            <a:extLst>
              <a:ext uri="{FF2B5EF4-FFF2-40B4-BE49-F238E27FC236}">
                <a16:creationId xmlns:a16="http://schemas.microsoft.com/office/drawing/2014/main" id="{FC664155-6014-DC73-BCF1-504D953E7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594" y="293443"/>
            <a:ext cx="2783313" cy="612212"/>
          </a:xfrm>
          <a:prstGeom prst="rect">
            <a:avLst/>
          </a:prstGeom>
        </p:spPr>
      </p:pic>
      <p:sp>
        <p:nvSpPr>
          <p:cNvPr id="7" name="Title 7">
            <a:extLst>
              <a:ext uri="{FF2B5EF4-FFF2-40B4-BE49-F238E27FC236}">
                <a16:creationId xmlns:a16="http://schemas.microsoft.com/office/drawing/2014/main" id="{FB460635-41E6-D0B3-FA6F-2F81104D220E}"/>
              </a:ext>
            </a:extLst>
          </p:cNvPr>
          <p:cNvSpPr txBox="1">
            <a:spLocks/>
          </p:cNvSpPr>
          <p:nvPr/>
        </p:nvSpPr>
        <p:spPr>
          <a:xfrm>
            <a:off x="4270795" y="8252"/>
            <a:ext cx="3501605" cy="890315"/>
          </a:xfrm>
          <a:prstGeom prst="rect">
            <a:avLst/>
          </a:prstGeom>
          <a:solidFill>
            <a:srgbClr val="008ABF"/>
          </a:solidFill>
        </p:spPr>
        <p:txBody>
          <a:bodyPr vert="horz" lIns="91440" tIns="45720" rIns="91440" bIns="45720" rtlCol="0" anchor="ctr">
            <a:noAutofit/>
          </a:bodyPr>
          <a:lstStyle>
            <a:lvl1pPr algn="l" defTabSz="777240" rtl="0" eaLnBrk="1" latinLnBrk="0" hangingPunct="1">
              <a:lnSpc>
                <a:spcPct val="90000"/>
              </a:lnSpc>
              <a:spcBef>
                <a:spcPct val="0"/>
              </a:spcBef>
              <a:buNone/>
              <a:defRPr sz="3000" b="1" kern="1200" cap="all" spc="300" baseline="0">
                <a:solidFill>
                  <a:schemeClr val="bg1"/>
                </a:solidFill>
                <a:latin typeface="+mj-lt"/>
                <a:ea typeface="+mj-ea"/>
                <a:cs typeface="+mj-cs"/>
              </a:defRPr>
            </a:lvl1pPr>
          </a:lstStyle>
          <a:p>
            <a:r>
              <a:rPr lang="en-US" sz="2000"/>
              <a:t>Solutions. Compliance. Excellence</a:t>
            </a:r>
            <a:endParaRPr lang="en-US" sz="2000" dirty="0"/>
          </a:p>
        </p:txBody>
      </p:sp>
    </p:spTree>
    <p:extLst>
      <p:ext uri="{BB962C8B-B14F-4D97-AF65-F5344CB8AC3E}">
        <p14:creationId xmlns:p14="http://schemas.microsoft.com/office/powerpoint/2010/main" val="2077429412"/>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58ADA-4BF7-3C2A-3A9F-E16EE5D55A8C}"/>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A4CD2C-1C6C-39F8-E5E7-A369DD669CFD}"/>
              </a:ext>
            </a:extLst>
          </p:cNvPr>
          <p:cNvSpPr>
            <a:spLocks noGrp="1"/>
          </p:cNvSpPr>
          <p:nvPr>
            <p:ph sz="half" idx="1"/>
          </p:nvPr>
        </p:nvSpPr>
        <p:spPr>
          <a:xfrm>
            <a:off x="384594" y="1385607"/>
            <a:ext cx="7109572" cy="8210191"/>
          </a:xfrm>
        </p:spPr>
        <p:txBody>
          <a:bodyPr/>
          <a:lstStyle/>
          <a:p>
            <a:pPr marL="0" indent="0">
              <a:buNone/>
            </a:pPr>
            <a:r>
              <a:rPr lang="en-US" sz="1600" b="1" dirty="0">
                <a:solidFill>
                  <a:schemeClr val="accent1"/>
                </a:solidFill>
              </a:rPr>
              <a:t>Online Pay Stub Option</a:t>
            </a:r>
          </a:p>
          <a:p>
            <a:r>
              <a:rPr lang="en-US" sz="1100" dirty="0"/>
              <a:t>Zempleo offers online pay stubs for your convenience.</a:t>
            </a:r>
          </a:p>
          <a:p>
            <a:pPr marL="0" indent="0">
              <a:buNone/>
            </a:pPr>
            <a:r>
              <a:rPr lang="en-US" sz="1100" b="1" dirty="0"/>
              <a:t>Eligibility: </a:t>
            </a:r>
            <a:r>
              <a:rPr lang="en-US" sz="1100" i="1" dirty="0"/>
              <a:t>Employees are immediately eligible to participate.</a:t>
            </a:r>
          </a:p>
          <a:p>
            <a:pPr marL="0" indent="0">
              <a:buNone/>
            </a:pPr>
            <a:endParaRPr lang="en-US" sz="1600" b="1" dirty="0">
              <a:solidFill>
                <a:schemeClr val="accent1"/>
              </a:solidFill>
            </a:endParaRPr>
          </a:p>
          <a:p>
            <a:pPr marL="0" indent="0">
              <a:buNone/>
            </a:pPr>
            <a:r>
              <a:rPr lang="en-US" sz="1600" b="1" dirty="0">
                <a:solidFill>
                  <a:schemeClr val="accent1"/>
                </a:solidFill>
              </a:rPr>
              <a:t>Education &amp; Training Reimbursement</a:t>
            </a:r>
            <a:endParaRPr lang="en-US" sz="1100" dirty="0"/>
          </a:p>
          <a:p>
            <a:r>
              <a:rPr lang="en-US" sz="1100" dirty="0"/>
              <a:t>Zempleo pays up to $2,000 annually for reimbursement on pre-approved education and training that is relevant to your job duties</a:t>
            </a:r>
          </a:p>
          <a:p>
            <a:pPr marL="0" indent="0">
              <a:buNone/>
            </a:pPr>
            <a:r>
              <a:rPr lang="en-US" sz="1100" b="1" dirty="0"/>
              <a:t>Eligibility: </a:t>
            </a:r>
            <a:r>
              <a:rPr lang="en-US" sz="1100" i="1" dirty="0"/>
              <a:t>Employees are eligible after 6 months of continuous full-time service. See Corporate HR or your supervisor for details on the policy.</a:t>
            </a:r>
          </a:p>
          <a:p>
            <a:pPr marL="0" indent="0">
              <a:buNone/>
            </a:pPr>
            <a:endParaRPr lang="en-US" sz="1100" i="1" dirty="0"/>
          </a:p>
          <a:p>
            <a:pPr marL="0" indent="0">
              <a:spcBef>
                <a:spcPts val="1200"/>
              </a:spcBef>
              <a:buNone/>
            </a:pPr>
            <a:r>
              <a:rPr lang="en-US" sz="1600" b="1" dirty="0">
                <a:solidFill>
                  <a:schemeClr val="accent1"/>
                </a:solidFill>
              </a:rPr>
              <a:t>Wellness Dollars</a:t>
            </a:r>
          </a:p>
          <a:p>
            <a:r>
              <a:rPr lang="en-US" sz="1100" dirty="0"/>
              <a:t>Each year, Zempleo invests in the health and wellbeing of its Employees in the form of wellness dollars.  The wellness dollars contributed to each employee are to be utilized for physical, mental, and emotional wellness.</a:t>
            </a:r>
          </a:p>
          <a:p>
            <a:pPr marL="0" indent="0">
              <a:buNone/>
            </a:pPr>
            <a:r>
              <a:rPr lang="en-US" sz="1100" b="1" dirty="0"/>
              <a:t>Eligibility: </a:t>
            </a:r>
            <a:r>
              <a:rPr lang="en-US" sz="1100" i="1" dirty="0"/>
              <a:t>Employees are immediately eligible to participate. </a:t>
            </a:r>
          </a:p>
          <a:p>
            <a:pPr marL="0" indent="0">
              <a:spcBef>
                <a:spcPts val="1200"/>
              </a:spcBef>
              <a:buNone/>
            </a:pPr>
            <a:endParaRPr lang="en-US" sz="1600" b="1" dirty="0">
              <a:solidFill>
                <a:schemeClr val="accent1"/>
              </a:solidFill>
            </a:endParaRPr>
          </a:p>
          <a:p>
            <a:pPr marL="0" indent="0">
              <a:spcBef>
                <a:spcPts val="1200"/>
              </a:spcBef>
              <a:buNone/>
            </a:pPr>
            <a:r>
              <a:rPr lang="en-US" sz="1600" b="1" dirty="0">
                <a:solidFill>
                  <a:schemeClr val="accent1"/>
                </a:solidFill>
              </a:rPr>
              <a:t>Employee Entertainment Discounts</a:t>
            </a:r>
          </a:p>
          <a:p>
            <a:r>
              <a:rPr lang="en-US" sz="1100" dirty="0"/>
              <a:t>Discounts are available for amusement parks, hotels, movies, entertainment venues and much more! Ask your HR Representative for more information.</a:t>
            </a:r>
          </a:p>
          <a:p>
            <a:pPr marL="0" indent="0">
              <a:buNone/>
            </a:pPr>
            <a:r>
              <a:rPr lang="en-US" sz="1100" b="1" dirty="0"/>
              <a:t>Eligibility: </a:t>
            </a:r>
            <a:r>
              <a:rPr lang="en-US" sz="1100" i="1" dirty="0"/>
              <a:t>Employees are immediately eligible to participate.</a:t>
            </a:r>
          </a:p>
          <a:p>
            <a:pPr marL="0" indent="0">
              <a:buNone/>
            </a:pPr>
            <a:endParaRPr lang="en-US" sz="1600" b="1" dirty="0">
              <a:solidFill>
                <a:schemeClr val="accent1"/>
              </a:solidFill>
            </a:endParaRPr>
          </a:p>
          <a:p>
            <a:pPr marL="0" indent="0">
              <a:buNone/>
            </a:pPr>
            <a:r>
              <a:rPr lang="en-US" sz="1600" b="1" dirty="0">
                <a:solidFill>
                  <a:schemeClr val="accent1"/>
                </a:solidFill>
              </a:rPr>
              <a:t>Direct Deposit</a:t>
            </a:r>
            <a:r>
              <a:rPr lang="en-US" sz="1100" b="1" dirty="0"/>
              <a:t> </a:t>
            </a:r>
            <a:endParaRPr lang="en-US" sz="1100" dirty="0"/>
          </a:p>
          <a:p>
            <a:r>
              <a:rPr lang="en-US" sz="1100" dirty="0"/>
              <a:t>Zempleo offers two types of direct deposit:  Direct deposit into your personal checking or savings account through any Bank, Savings &amp; Loan or Credit Union, or direct deposit onto an ADP Wisely Pay Card.  Your check can be deposited to your Pay Card for use as a Debit Card.</a:t>
            </a:r>
          </a:p>
          <a:p>
            <a:pPr marL="0" indent="0">
              <a:buNone/>
            </a:pPr>
            <a:r>
              <a:rPr lang="en-US" sz="1100" b="1" dirty="0"/>
              <a:t>Eligibility: </a:t>
            </a:r>
            <a:r>
              <a:rPr lang="en-US" sz="1100" i="1" dirty="0"/>
              <a:t>Employees are immediately eligible to participate.</a:t>
            </a:r>
          </a:p>
          <a:p>
            <a:pPr marL="0" indent="0">
              <a:buNone/>
            </a:pPr>
            <a:endParaRPr lang="en-US" sz="1100" dirty="0"/>
          </a:p>
          <a:p>
            <a:pPr marL="0" indent="0">
              <a:buNone/>
            </a:pPr>
            <a:endParaRPr lang="en-US" sz="1100" dirty="0"/>
          </a:p>
        </p:txBody>
      </p:sp>
      <p:pic>
        <p:nvPicPr>
          <p:cNvPr id="5" name="Picture 4">
            <a:extLst>
              <a:ext uri="{FF2B5EF4-FFF2-40B4-BE49-F238E27FC236}">
                <a16:creationId xmlns:a16="http://schemas.microsoft.com/office/drawing/2014/main" id="{FC664155-6014-DC73-BCF1-504D953E7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594" y="293443"/>
            <a:ext cx="2783313" cy="612212"/>
          </a:xfrm>
          <a:prstGeom prst="rect">
            <a:avLst/>
          </a:prstGeom>
        </p:spPr>
      </p:pic>
      <p:sp>
        <p:nvSpPr>
          <p:cNvPr id="7" name="Title 7">
            <a:extLst>
              <a:ext uri="{FF2B5EF4-FFF2-40B4-BE49-F238E27FC236}">
                <a16:creationId xmlns:a16="http://schemas.microsoft.com/office/drawing/2014/main" id="{FB460635-41E6-D0B3-FA6F-2F81104D220E}"/>
              </a:ext>
            </a:extLst>
          </p:cNvPr>
          <p:cNvSpPr txBox="1">
            <a:spLocks/>
          </p:cNvSpPr>
          <p:nvPr/>
        </p:nvSpPr>
        <p:spPr>
          <a:xfrm>
            <a:off x="4270795" y="8252"/>
            <a:ext cx="3501605" cy="890315"/>
          </a:xfrm>
          <a:prstGeom prst="rect">
            <a:avLst/>
          </a:prstGeom>
          <a:solidFill>
            <a:srgbClr val="008ABF"/>
          </a:solidFill>
        </p:spPr>
        <p:txBody>
          <a:bodyPr vert="horz" lIns="91440" tIns="45720" rIns="91440" bIns="45720" rtlCol="0" anchor="ctr">
            <a:noAutofit/>
          </a:bodyPr>
          <a:lstStyle>
            <a:lvl1pPr algn="l" defTabSz="777240" rtl="0" eaLnBrk="1" latinLnBrk="0" hangingPunct="1">
              <a:lnSpc>
                <a:spcPct val="90000"/>
              </a:lnSpc>
              <a:spcBef>
                <a:spcPct val="0"/>
              </a:spcBef>
              <a:buNone/>
              <a:defRPr sz="3000" b="1" kern="1200" cap="all" spc="300" baseline="0">
                <a:solidFill>
                  <a:schemeClr val="bg1"/>
                </a:solidFill>
                <a:latin typeface="+mj-lt"/>
                <a:ea typeface="+mj-ea"/>
                <a:cs typeface="+mj-cs"/>
              </a:defRPr>
            </a:lvl1pPr>
          </a:lstStyle>
          <a:p>
            <a:r>
              <a:rPr lang="en-US" sz="2000"/>
              <a:t>Solutions. Compliance. Excellence</a:t>
            </a:r>
            <a:endParaRPr lang="en-US" sz="2000" dirty="0"/>
          </a:p>
        </p:txBody>
      </p:sp>
    </p:spTree>
    <p:extLst>
      <p:ext uri="{BB962C8B-B14F-4D97-AF65-F5344CB8AC3E}">
        <p14:creationId xmlns:p14="http://schemas.microsoft.com/office/powerpoint/2010/main" val="3396020977"/>
      </p:ext>
    </p:extLst>
  </p:cSld>
  <p:clrMapOvr>
    <a:masterClrMapping/>
  </p:clrMapOvr>
</p:sld>
</file>

<file path=ppt/theme/theme1.xml><?xml version="1.0" encoding="utf-8"?>
<a:theme xmlns:a="http://schemas.openxmlformats.org/drawingml/2006/main" name="Header_Large">
  <a:themeElements>
    <a:clrScheme name="Core Colors">
      <a:dk1>
        <a:sysClr val="windowText" lastClr="000000"/>
      </a:dk1>
      <a:lt1>
        <a:sysClr val="window" lastClr="FFFFFF"/>
      </a:lt1>
      <a:dk2>
        <a:srgbClr val="44546A"/>
      </a:dk2>
      <a:lt2>
        <a:srgbClr val="E7E6E6"/>
      </a:lt2>
      <a:accent1>
        <a:srgbClr val="B9D432"/>
      </a:accent1>
      <a:accent2>
        <a:srgbClr val="44C8F5"/>
      </a:accent2>
      <a:accent3>
        <a:srgbClr val="00305E"/>
      </a:accent3>
      <a:accent4>
        <a:srgbClr val="FF9505"/>
      </a:accent4>
      <a:accent5>
        <a:srgbClr val="008ABF"/>
      </a:accent5>
      <a:accent6>
        <a:srgbClr val="4D4D4F"/>
      </a:accent6>
      <a:hlink>
        <a:srgbClr val="008ABF"/>
      </a:hlink>
      <a:folHlink>
        <a:srgbClr val="008ABF"/>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afted Flyer Template_rev 04 16 24" id="{A32EEFA2-17D6-4095-92DE-4ED2AC38F489}" vid="{4AD54763-4630-4572-A1A4-7B5F312B1A1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732DEED7535B428BC240FAF9AAE753" ma:contentTypeVersion="15" ma:contentTypeDescription="Create a new document." ma:contentTypeScope="" ma:versionID="82e4d821655c197e3b60c52c4e405c0a">
  <xsd:schema xmlns:xsd="http://www.w3.org/2001/XMLSchema" xmlns:xs="http://www.w3.org/2001/XMLSchema" xmlns:p="http://schemas.microsoft.com/office/2006/metadata/properties" xmlns:ns2="b6b49543-839e-4946-8025-6b71073a7c6b" xmlns:ns3="6bd7e2bf-5c45-4ba0-a7c2-51ddfd599ab6" targetNamespace="http://schemas.microsoft.com/office/2006/metadata/properties" ma:root="true" ma:fieldsID="b7d687f88e5a94ce3e47ed808c916f71" ns2:_="" ns3:_="">
    <xsd:import namespace="b6b49543-839e-4946-8025-6b71073a7c6b"/>
    <xsd:import namespace="6bd7e2bf-5c45-4ba0-a7c2-51ddfd599ab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b49543-839e-4946-8025-6b71073a7c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b67f732-702e-4966-951f-dea8c3b704d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d7e2bf-5c45-4ba0-a7c2-51ddfd599ab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425896c-ea2d-466b-bcc2-0c62ac34d173}" ma:internalName="TaxCatchAll" ma:showField="CatchAllData" ma:web="6bd7e2bf-5c45-4ba0-a7c2-51ddfd599ab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991737-ACC1-4311-B106-F16285D7E52E}"/>
</file>

<file path=customXml/itemProps2.xml><?xml version="1.0" encoding="utf-8"?>
<ds:datastoreItem xmlns:ds="http://schemas.openxmlformats.org/officeDocument/2006/customXml" ds:itemID="{D06C7E28-584D-40B3-A006-C26FFAB8DC65}"/>
</file>

<file path=docProps/app.xml><?xml version="1.0" encoding="utf-8"?>
<Properties xmlns="http://schemas.openxmlformats.org/officeDocument/2006/extended-properties" xmlns:vt="http://schemas.openxmlformats.org/officeDocument/2006/docPropsVTypes">
  <Template>Crafted Flyer Template_rev 04 16 24</Template>
  <TotalTime>394</TotalTime>
  <Words>1503</Words>
  <Application>Microsoft Office PowerPoint</Application>
  <PresentationFormat>Custom</PresentationFormat>
  <Paragraphs>140</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Gill Sans MT</vt:lpstr>
      <vt:lpstr>Header_Large</vt:lpstr>
      <vt:lpstr>Corporate benefits summary</vt:lpstr>
      <vt:lpstr>Solutions. Compliance. Excellence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Benefits Flyer</dc:title>
  <dc:creator>Reid, Emma</dc:creator>
  <cp:lastModifiedBy>Boyd, Stephanie</cp:lastModifiedBy>
  <cp:revision>18</cp:revision>
  <dcterms:created xsi:type="dcterms:W3CDTF">2024-04-17T17:33:46Z</dcterms:created>
  <dcterms:modified xsi:type="dcterms:W3CDTF">2024-09-26T19:38:39Z</dcterms:modified>
</cp:coreProperties>
</file>